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9" r:id="rId6"/>
    <p:sldId id="264" r:id="rId7"/>
    <p:sldId id="265" r:id="rId8"/>
    <p:sldId id="279" r:id="rId9"/>
    <p:sldId id="266" r:id="rId10"/>
    <p:sldId id="280" r:id="rId11"/>
    <p:sldId id="272" r:id="rId12"/>
    <p:sldId id="281" r:id="rId13"/>
    <p:sldId id="282" r:id="rId14"/>
    <p:sldId id="27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01" autoAdjust="0"/>
    <p:restoredTop sz="94660"/>
  </p:normalViewPr>
  <p:slideViewPr>
    <p:cSldViewPr snapToGrid="0">
      <p:cViewPr varScale="1">
        <p:scale>
          <a:sx n="95" d="100"/>
          <a:sy n="95" d="100"/>
        </p:scale>
        <p:origin x="208" y="4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F145D4-B508-4305-B075-AC3F9B940F7D}" type="doc">
      <dgm:prSet loTypeId="urn:microsoft.com/office/officeart/2018/2/layout/IconLabelList" loCatId="icon" qsTypeId="urn:microsoft.com/office/officeart/2005/8/quickstyle/simple1" qsCatId="simple" csTypeId="urn:microsoft.com/office/officeart/2018/5/colors/Iconchunking_neutralbg_accent6_2" csCatId="accent6" phldr="1"/>
      <dgm:spPr/>
      <dgm:t>
        <a:bodyPr/>
        <a:lstStyle/>
        <a:p>
          <a:endParaRPr lang="en-US"/>
        </a:p>
      </dgm:t>
    </dgm:pt>
    <dgm:pt modelId="{CF7CB185-4708-4FF0-8274-BBBA3644FFAA}">
      <dgm:prSet/>
      <dgm:spPr/>
      <dgm:t>
        <a:bodyPr/>
        <a:lstStyle/>
        <a:p>
          <a:pPr rtl="0">
            <a:lnSpc>
              <a:spcPct val="100000"/>
            </a:lnSpc>
          </a:pPr>
          <a:r>
            <a:rPr lang="en-US" dirty="0">
              <a:latin typeface="Calibri Light" panose="020F0302020204030204"/>
            </a:rPr>
            <a:t>1st September: Application Window opens</a:t>
          </a:r>
        </a:p>
      </dgm:t>
    </dgm:pt>
    <dgm:pt modelId="{F4C806AC-8647-4E6C-A707-99AC49341CB5}" type="parTrans" cxnId="{43CD507F-4FCF-4D8A-914F-1BA18130CB14}">
      <dgm:prSet/>
      <dgm:spPr/>
      <dgm:t>
        <a:bodyPr/>
        <a:lstStyle/>
        <a:p>
          <a:endParaRPr lang="en-US"/>
        </a:p>
      </dgm:t>
    </dgm:pt>
    <dgm:pt modelId="{3B93B4B2-DA4E-4E3E-8F70-E06009EBFC65}" type="sibTrans" cxnId="{43CD507F-4FCF-4D8A-914F-1BA18130CB14}">
      <dgm:prSet/>
      <dgm:spPr/>
      <dgm:t>
        <a:bodyPr/>
        <a:lstStyle/>
        <a:p>
          <a:endParaRPr lang="en-US"/>
        </a:p>
      </dgm:t>
    </dgm:pt>
    <dgm:pt modelId="{16A04852-D89E-46CC-8D71-387DE20F032A}">
      <dgm:prSet/>
      <dgm:spPr/>
      <dgm:t>
        <a:bodyPr/>
        <a:lstStyle/>
        <a:p>
          <a:pPr rtl="0">
            <a:lnSpc>
              <a:spcPct val="100000"/>
            </a:lnSpc>
          </a:pPr>
          <a:r>
            <a:rPr lang="en-US" dirty="0">
              <a:latin typeface="Calibri Light" panose="020F0302020204030204"/>
            </a:rPr>
            <a:t>2</a:t>
          </a:r>
          <a:r>
            <a:rPr lang="en-US" baseline="30000" dirty="0">
              <a:latin typeface="Calibri Light" panose="020F0302020204030204"/>
            </a:rPr>
            <a:t>nd</a:t>
          </a:r>
          <a:r>
            <a:rPr lang="en-US" dirty="0">
              <a:latin typeface="Calibri Light" panose="020F0302020204030204"/>
            </a:rPr>
            <a:t>  March: School Offers issued to parents</a:t>
          </a:r>
          <a:endParaRPr lang="en-US" dirty="0"/>
        </a:p>
      </dgm:t>
    </dgm:pt>
    <dgm:pt modelId="{1EE571E5-D7DC-4477-9BB4-F671015F0815}" type="parTrans" cxnId="{25623274-A6F1-4AB1-BD04-6DA8518C27C2}">
      <dgm:prSet/>
      <dgm:spPr/>
      <dgm:t>
        <a:bodyPr/>
        <a:lstStyle/>
        <a:p>
          <a:endParaRPr lang="en-US"/>
        </a:p>
      </dgm:t>
    </dgm:pt>
    <dgm:pt modelId="{7989DDCE-5E34-46A3-B791-B95C964A2BE9}" type="sibTrans" cxnId="{25623274-A6F1-4AB1-BD04-6DA8518C27C2}">
      <dgm:prSet/>
      <dgm:spPr/>
      <dgm:t>
        <a:bodyPr/>
        <a:lstStyle/>
        <a:p>
          <a:endParaRPr lang="en-US"/>
        </a:p>
      </dgm:t>
    </dgm:pt>
    <dgm:pt modelId="{F53F7BFB-1570-4F55-8A6B-F37CD74E3C73}">
      <dgm:prSet phldr="0"/>
      <dgm:spPr/>
      <dgm:t>
        <a:bodyPr/>
        <a:lstStyle/>
        <a:p>
          <a:pPr rtl="0">
            <a:lnSpc>
              <a:spcPct val="100000"/>
            </a:lnSpc>
          </a:pPr>
          <a:r>
            <a:rPr lang="en-US" dirty="0">
              <a:latin typeface="Calibri Light" panose="020F0302020204030204"/>
            </a:rPr>
            <a:t>31st October: Deadline for Applications</a:t>
          </a:r>
          <a:endParaRPr lang="en-US" dirty="0"/>
        </a:p>
      </dgm:t>
    </dgm:pt>
    <dgm:pt modelId="{873253FF-ECFC-4243-BD11-24E11E1B9D23}" type="parTrans" cxnId="{7CAACCB1-46D0-48C0-9F57-ACC4F25792E6}">
      <dgm:prSet/>
      <dgm:spPr/>
      <dgm:t>
        <a:bodyPr/>
        <a:lstStyle/>
        <a:p>
          <a:endParaRPr lang="en-GB"/>
        </a:p>
      </dgm:t>
    </dgm:pt>
    <dgm:pt modelId="{B0964436-2EB7-4237-B595-FA06CC9D6FEC}" type="sibTrans" cxnId="{7CAACCB1-46D0-48C0-9F57-ACC4F25792E6}">
      <dgm:prSet/>
      <dgm:spPr/>
      <dgm:t>
        <a:bodyPr/>
        <a:lstStyle/>
        <a:p>
          <a:endParaRPr lang="en-GB"/>
        </a:p>
      </dgm:t>
    </dgm:pt>
    <dgm:pt modelId="{52755D00-2D98-4D49-8C35-F03731E2F354}" type="pres">
      <dgm:prSet presAssocID="{74F145D4-B508-4305-B075-AC3F9B940F7D}" presName="root" presStyleCnt="0">
        <dgm:presLayoutVars>
          <dgm:dir/>
          <dgm:resizeHandles val="exact"/>
        </dgm:presLayoutVars>
      </dgm:prSet>
      <dgm:spPr/>
    </dgm:pt>
    <dgm:pt modelId="{80CE0C59-1C20-456A-AF0A-F4DDF4AA826F}" type="pres">
      <dgm:prSet presAssocID="{CF7CB185-4708-4FF0-8274-BBBA3644FFAA}" presName="compNode" presStyleCnt="0"/>
      <dgm:spPr/>
    </dgm:pt>
    <dgm:pt modelId="{38949FF9-510E-458A-BD0B-6AF182FF6507}" type="pres">
      <dgm:prSet presAssocID="{CF7CB185-4708-4FF0-8274-BBBA3644FFA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watch"/>
        </a:ext>
      </dgm:extLst>
    </dgm:pt>
    <dgm:pt modelId="{466445A9-071B-486C-B066-B9CBCC26FE04}" type="pres">
      <dgm:prSet presAssocID="{CF7CB185-4708-4FF0-8274-BBBA3644FFAA}" presName="spaceRect" presStyleCnt="0"/>
      <dgm:spPr/>
    </dgm:pt>
    <dgm:pt modelId="{C91753F5-968D-4C76-9062-D4AF8F292FAE}" type="pres">
      <dgm:prSet presAssocID="{CF7CB185-4708-4FF0-8274-BBBA3644FFAA}" presName="textRect" presStyleLbl="revTx" presStyleIdx="0" presStyleCnt="3">
        <dgm:presLayoutVars>
          <dgm:chMax val="1"/>
          <dgm:chPref val="1"/>
        </dgm:presLayoutVars>
      </dgm:prSet>
      <dgm:spPr/>
    </dgm:pt>
    <dgm:pt modelId="{EBD6B70F-A2C3-4577-ADF4-0A614B1D9FD3}" type="pres">
      <dgm:prSet presAssocID="{3B93B4B2-DA4E-4E3E-8F70-E06009EBFC65}" presName="sibTrans" presStyleCnt="0"/>
      <dgm:spPr/>
    </dgm:pt>
    <dgm:pt modelId="{702F7E38-CF11-47AF-8C0A-C8BDC0543760}" type="pres">
      <dgm:prSet presAssocID="{F53F7BFB-1570-4F55-8A6B-F37CD74E3C73}" presName="compNode" presStyleCnt="0"/>
      <dgm:spPr/>
    </dgm:pt>
    <dgm:pt modelId="{057980D5-42BA-431E-9C05-CFFD2F3548D5}" type="pres">
      <dgm:prSet presAssocID="{F53F7BFB-1570-4F55-8A6B-F37CD74E3C73}" presName="iconRect" presStyleLbl="node1" presStyleIdx="1" presStyleCnt="3"/>
      <dgm:spPr/>
    </dgm:pt>
    <dgm:pt modelId="{188E0822-29C4-40EA-9B73-50B7B613213D}" type="pres">
      <dgm:prSet presAssocID="{F53F7BFB-1570-4F55-8A6B-F37CD74E3C73}" presName="spaceRect" presStyleCnt="0"/>
      <dgm:spPr/>
    </dgm:pt>
    <dgm:pt modelId="{018AFCF4-604B-4991-A28C-9C1083123B0F}" type="pres">
      <dgm:prSet presAssocID="{F53F7BFB-1570-4F55-8A6B-F37CD74E3C73}" presName="textRect" presStyleLbl="revTx" presStyleIdx="1" presStyleCnt="3">
        <dgm:presLayoutVars>
          <dgm:chMax val="1"/>
          <dgm:chPref val="1"/>
        </dgm:presLayoutVars>
      </dgm:prSet>
      <dgm:spPr/>
    </dgm:pt>
    <dgm:pt modelId="{B70AD53A-96A1-4B8E-9E4D-BE6CDC184D2C}" type="pres">
      <dgm:prSet presAssocID="{B0964436-2EB7-4237-B595-FA06CC9D6FEC}" presName="sibTrans" presStyleCnt="0"/>
      <dgm:spPr/>
    </dgm:pt>
    <dgm:pt modelId="{4D0F065D-A55E-4E3B-A2AD-360458250007}" type="pres">
      <dgm:prSet presAssocID="{16A04852-D89E-46CC-8D71-387DE20F032A}" presName="compNode" presStyleCnt="0"/>
      <dgm:spPr/>
    </dgm:pt>
    <dgm:pt modelId="{C4CCA043-6458-488C-9869-16B165A498B8}" type="pres">
      <dgm:prSet presAssocID="{16A04852-D89E-46CC-8D71-387DE20F032A}"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777A98FB-F523-4F4A-B355-9E64F8C6492B}" type="pres">
      <dgm:prSet presAssocID="{16A04852-D89E-46CC-8D71-387DE20F032A}" presName="spaceRect" presStyleCnt="0"/>
      <dgm:spPr/>
    </dgm:pt>
    <dgm:pt modelId="{D3A09A3C-C140-4C94-B86C-638CAF3E72AF}" type="pres">
      <dgm:prSet presAssocID="{16A04852-D89E-46CC-8D71-387DE20F032A}" presName="textRect" presStyleLbl="revTx" presStyleIdx="2" presStyleCnt="3">
        <dgm:presLayoutVars>
          <dgm:chMax val="1"/>
          <dgm:chPref val="1"/>
        </dgm:presLayoutVars>
      </dgm:prSet>
      <dgm:spPr/>
    </dgm:pt>
  </dgm:ptLst>
  <dgm:cxnLst>
    <dgm:cxn modelId="{6795871E-C24D-460F-93AB-07BACC97BE1E}" type="presOf" srcId="{CF7CB185-4708-4FF0-8274-BBBA3644FFAA}" destId="{C91753F5-968D-4C76-9062-D4AF8F292FAE}" srcOrd="0" destOrd="0" presId="urn:microsoft.com/office/officeart/2018/2/layout/IconLabelList"/>
    <dgm:cxn modelId="{06AB0A3F-F50B-48F8-8A7B-B4FB41AE6679}" type="presOf" srcId="{F53F7BFB-1570-4F55-8A6B-F37CD74E3C73}" destId="{018AFCF4-604B-4991-A28C-9C1083123B0F}" srcOrd="0" destOrd="0" presId="urn:microsoft.com/office/officeart/2018/2/layout/IconLabelList"/>
    <dgm:cxn modelId="{25623274-A6F1-4AB1-BD04-6DA8518C27C2}" srcId="{74F145D4-B508-4305-B075-AC3F9B940F7D}" destId="{16A04852-D89E-46CC-8D71-387DE20F032A}" srcOrd="2" destOrd="0" parTransId="{1EE571E5-D7DC-4477-9BB4-F671015F0815}" sibTransId="{7989DDCE-5E34-46A3-B791-B95C964A2BE9}"/>
    <dgm:cxn modelId="{43CD507F-4FCF-4D8A-914F-1BA18130CB14}" srcId="{74F145D4-B508-4305-B075-AC3F9B940F7D}" destId="{CF7CB185-4708-4FF0-8274-BBBA3644FFAA}" srcOrd="0" destOrd="0" parTransId="{F4C806AC-8647-4E6C-A707-99AC49341CB5}" sibTransId="{3B93B4B2-DA4E-4E3E-8F70-E06009EBFC65}"/>
    <dgm:cxn modelId="{7CAACCB1-46D0-48C0-9F57-ACC4F25792E6}" srcId="{74F145D4-B508-4305-B075-AC3F9B940F7D}" destId="{F53F7BFB-1570-4F55-8A6B-F37CD74E3C73}" srcOrd="1" destOrd="0" parTransId="{873253FF-ECFC-4243-BD11-24E11E1B9D23}" sibTransId="{B0964436-2EB7-4237-B595-FA06CC9D6FEC}"/>
    <dgm:cxn modelId="{135F62B7-797D-45F4-A4C0-8EC791F681C9}" type="presOf" srcId="{74F145D4-B508-4305-B075-AC3F9B940F7D}" destId="{52755D00-2D98-4D49-8C35-F03731E2F354}" srcOrd="0" destOrd="0" presId="urn:microsoft.com/office/officeart/2018/2/layout/IconLabelList"/>
    <dgm:cxn modelId="{B04658D5-B402-44AF-A5E7-11290FE9F0BF}" type="presOf" srcId="{16A04852-D89E-46CC-8D71-387DE20F032A}" destId="{D3A09A3C-C140-4C94-B86C-638CAF3E72AF}" srcOrd="0" destOrd="0" presId="urn:microsoft.com/office/officeart/2018/2/layout/IconLabelList"/>
    <dgm:cxn modelId="{E6E763D5-94E2-4DE0-82EE-0BCC2BD3F299}" type="presParOf" srcId="{52755D00-2D98-4D49-8C35-F03731E2F354}" destId="{80CE0C59-1C20-456A-AF0A-F4DDF4AA826F}" srcOrd="0" destOrd="0" presId="urn:microsoft.com/office/officeart/2018/2/layout/IconLabelList"/>
    <dgm:cxn modelId="{B9F543F3-FB13-403A-9244-249A83849B50}" type="presParOf" srcId="{80CE0C59-1C20-456A-AF0A-F4DDF4AA826F}" destId="{38949FF9-510E-458A-BD0B-6AF182FF6507}" srcOrd="0" destOrd="0" presId="urn:microsoft.com/office/officeart/2018/2/layout/IconLabelList"/>
    <dgm:cxn modelId="{29597BE1-87EB-41E1-A5AE-97A09D737FCC}" type="presParOf" srcId="{80CE0C59-1C20-456A-AF0A-F4DDF4AA826F}" destId="{466445A9-071B-486C-B066-B9CBCC26FE04}" srcOrd="1" destOrd="0" presId="urn:microsoft.com/office/officeart/2018/2/layout/IconLabelList"/>
    <dgm:cxn modelId="{6329E3A0-749C-492F-80C9-4883C49BACBA}" type="presParOf" srcId="{80CE0C59-1C20-456A-AF0A-F4DDF4AA826F}" destId="{C91753F5-968D-4C76-9062-D4AF8F292FAE}" srcOrd="2" destOrd="0" presId="urn:microsoft.com/office/officeart/2018/2/layout/IconLabelList"/>
    <dgm:cxn modelId="{2CACF3BE-1B18-4B73-86D1-563CD4A344C7}" type="presParOf" srcId="{52755D00-2D98-4D49-8C35-F03731E2F354}" destId="{EBD6B70F-A2C3-4577-ADF4-0A614B1D9FD3}" srcOrd="1" destOrd="0" presId="urn:microsoft.com/office/officeart/2018/2/layout/IconLabelList"/>
    <dgm:cxn modelId="{83CD8BCE-90B8-448E-ADAC-0F5EE8CC483A}" type="presParOf" srcId="{52755D00-2D98-4D49-8C35-F03731E2F354}" destId="{702F7E38-CF11-47AF-8C0A-C8BDC0543760}" srcOrd="2" destOrd="0" presId="urn:microsoft.com/office/officeart/2018/2/layout/IconLabelList"/>
    <dgm:cxn modelId="{DA637064-1C1A-43BC-9854-6EF1DCA7B97B}" type="presParOf" srcId="{702F7E38-CF11-47AF-8C0A-C8BDC0543760}" destId="{057980D5-42BA-431E-9C05-CFFD2F3548D5}" srcOrd="0" destOrd="0" presId="urn:microsoft.com/office/officeart/2018/2/layout/IconLabelList"/>
    <dgm:cxn modelId="{025C0EE2-F9F4-4DE4-BCDB-7D69B1C19CD4}" type="presParOf" srcId="{702F7E38-CF11-47AF-8C0A-C8BDC0543760}" destId="{188E0822-29C4-40EA-9B73-50B7B613213D}" srcOrd="1" destOrd="0" presId="urn:microsoft.com/office/officeart/2018/2/layout/IconLabelList"/>
    <dgm:cxn modelId="{E2C3DCDF-026D-4BFF-8C0C-720EC1CAED80}" type="presParOf" srcId="{702F7E38-CF11-47AF-8C0A-C8BDC0543760}" destId="{018AFCF4-604B-4991-A28C-9C1083123B0F}" srcOrd="2" destOrd="0" presId="urn:microsoft.com/office/officeart/2018/2/layout/IconLabelList"/>
    <dgm:cxn modelId="{4FFE6732-9A0E-49BF-88C1-AEA1578AC0F0}" type="presParOf" srcId="{52755D00-2D98-4D49-8C35-F03731E2F354}" destId="{B70AD53A-96A1-4B8E-9E4D-BE6CDC184D2C}" srcOrd="3" destOrd="0" presId="urn:microsoft.com/office/officeart/2018/2/layout/IconLabelList"/>
    <dgm:cxn modelId="{7E7A5CDE-98E2-4136-89C9-2A1950096769}" type="presParOf" srcId="{52755D00-2D98-4D49-8C35-F03731E2F354}" destId="{4D0F065D-A55E-4E3B-A2AD-360458250007}" srcOrd="4" destOrd="0" presId="urn:microsoft.com/office/officeart/2018/2/layout/IconLabelList"/>
    <dgm:cxn modelId="{26C72733-266C-4427-A7D2-108CE6A6C3CB}" type="presParOf" srcId="{4D0F065D-A55E-4E3B-A2AD-360458250007}" destId="{C4CCA043-6458-488C-9869-16B165A498B8}" srcOrd="0" destOrd="0" presId="urn:microsoft.com/office/officeart/2018/2/layout/IconLabelList"/>
    <dgm:cxn modelId="{153440CB-B37B-4791-B646-A5EB34797ACF}" type="presParOf" srcId="{4D0F065D-A55E-4E3B-A2AD-360458250007}" destId="{777A98FB-F523-4F4A-B355-9E64F8C6492B}" srcOrd="1" destOrd="0" presId="urn:microsoft.com/office/officeart/2018/2/layout/IconLabelList"/>
    <dgm:cxn modelId="{70E085BC-5EC3-4C9D-B1CC-DB6066F75E8B}" type="presParOf" srcId="{4D0F065D-A55E-4E3B-A2AD-360458250007}" destId="{D3A09A3C-C140-4C94-B86C-638CAF3E72AF}"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949FF9-510E-458A-BD0B-6AF182FF6507}">
      <dsp:nvSpPr>
        <dsp:cNvPr id="0" name=""/>
        <dsp:cNvSpPr/>
      </dsp:nvSpPr>
      <dsp:spPr>
        <a:xfrm>
          <a:off x="1212569" y="987878"/>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91753F5-968D-4C76-9062-D4AF8F292FAE}">
      <dsp:nvSpPr>
        <dsp:cNvPr id="0" name=""/>
        <dsp:cNvSpPr/>
      </dsp:nvSpPr>
      <dsp:spPr>
        <a:xfrm>
          <a:off x="417971" y="2644665"/>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rtl="0">
            <a:lnSpc>
              <a:spcPct val="100000"/>
            </a:lnSpc>
            <a:spcBef>
              <a:spcPct val="0"/>
            </a:spcBef>
            <a:spcAft>
              <a:spcPct val="35000"/>
            </a:spcAft>
            <a:buNone/>
          </a:pPr>
          <a:r>
            <a:rPr lang="en-US" sz="2100" kern="1200" dirty="0">
              <a:latin typeface="Calibri Light" panose="020F0302020204030204"/>
            </a:rPr>
            <a:t>1st September: Application Window opens</a:t>
          </a:r>
        </a:p>
      </dsp:txBody>
      <dsp:txXfrm>
        <a:off x="417971" y="2644665"/>
        <a:ext cx="2889450" cy="720000"/>
      </dsp:txXfrm>
    </dsp:sp>
    <dsp:sp modelId="{057980D5-42BA-431E-9C05-CFFD2F3548D5}">
      <dsp:nvSpPr>
        <dsp:cNvPr id="0" name=""/>
        <dsp:cNvSpPr/>
      </dsp:nvSpPr>
      <dsp:spPr>
        <a:xfrm>
          <a:off x="4607673" y="987878"/>
          <a:ext cx="1300252" cy="1300252"/>
        </a:xfrm>
        <a:prstGeom prst="rect">
          <a:avLst/>
        </a:prstGeom>
        <a:solidFill>
          <a:schemeClr val="accent6">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8AFCF4-604B-4991-A28C-9C1083123B0F}">
      <dsp:nvSpPr>
        <dsp:cNvPr id="0" name=""/>
        <dsp:cNvSpPr/>
      </dsp:nvSpPr>
      <dsp:spPr>
        <a:xfrm>
          <a:off x="3813074" y="2644665"/>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rtl="0">
            <a:lnSpc>
              <a:spcPct val="100000"/>
            </a:lnSpc>
            <a:spcBef>
              <a:spcPct val="0"/>
            </a:spcBef>
            <a:spcAft>
              <a:spcPct val="35000"/>
            </a:spcAft>
            <a:buNone/>
          </a:pPr>
          <a:r>
            <a:rPr lang="en-US" sz="2100" kern="1200" dirty="0">
              <a:latin typeface="Calibri Light" panose="020F0302020204030204"/>
            </a:rPr>
            <a:t>31st October: Deadline for Applications</a:t>
          </a:r>
          <a:endParaRPr lang="en-US" sz="2100" kern="1200" dirty="0"/>
        </a:p>
      </dsp:txBody>
      <dsp:txXfrm>
        <a:off x="3813074" y="2644665"/>
        <a:ext cx="2889450" cy="720000"/>
      </dsp:txXfrm>
    </dsp:sp>
    <dsp:sp modelId="{C4CCA043-6458-488C-9869-16B165A498B8}">
      <dsp:nvSpPr>
        <dsp:cNvPr id="0" name=""/>
        <dsp:cNvSpPr/>
      </dsp:nvSpPr>
      <dsp:spPr>
        <a:xfrm>
          <a:off x="8002777" y="987878"/>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A09A3C-C140-4C94-B86C-638CAF3E72AF}">
      <dsp:nvSpPr>
        <dsp:cNvPr id="0" name=""/>
        <dsp:cNvSpPr/>
      </dsp:nvSpPr>
      <dsp:spPr>
        <a:xfrm>
          <a:off x="7208178" y="2644665"/>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rtl="0">
            <a:lnSpc>
              <a:spcPct val="100000"/>
            </a:lnSpc>
            <a:spcBef>
              <a:spcPct val="0"/>
            </a:spcBef>
            <a:spcAft>
              <a:spcPct val="35000"/>
            </a:spcAft>
            <a:buNone/>
          </a:pPr>
          <a:r>
            <a:rPr lang="en-US" sz="2100" kern="1200" dirty="0">
              <a:latin typeface="Calibri Light" panose="020F0302020204030204"/>
            </a:rPr>
            <a:t>2</a:t>
          </a:r>
          <a:r>
            <a:rPr lang="en-US" sz="2100" kern="1200" baseline="30000" dirty="0">
              <a:latin typeface="Calibri Light" panose="020F0302020204030204"/>
            </a:rPr>
            <a:t>nd</a:t>
          </a:r>
          <a:r>
            <a:rPr lang="en-US" sz="2100" kern="1200" dirty="0">
              <a:latin typeface="Calibri Light" panose="020F0302020204030204"/>
            </a:rPr>
            <a:t>  March: School Offers issued to parents</a:t>
          </a:r>
          <a:endParaRPr lang="en-US" sz="2100" kern="1200" dirty="0"/>
        </a:p>
      </dsp:txBody>
      <dsp:txXfrm>
        <a:off x="7208178" y="2644665"/>
        <a:ext cx="288945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5DA60-8D1D-46FA-945A-83AF6A5123A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BFBD16C-01CF-474D-AEE4-F3E2B2A06DB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DC48397-5D31-4050-A195-85C3E1B05736}"/>
              </a:ext>
            </a:extLst>
          </p:cNvPr>
          <p:cNvSpPr>
            <a:spLocks noGrp="1"/>
          </p:cNvSpPr>
          <p:nvPr>
            <p:ph type="dt" sz="half" idx="10"/>
          </p:nvPr>
        </p:nvSpPr>
        <p:spPr/>
        <p:txBody>
          <a:bodyPr/>
          <a:lstStyle/>
          <a:p>
            <a:fld id="{683C7C90-2504-46EF-B295-9EE8E8B2321E}" type="datetimeFigureOut">
              <a:rPr lang="en-GB" smtClean="0"/>
              <a:t>10/09/2025</a:t>
            </a:fld>
            <a:endParaRPr lang="en-GB"/>
          </a:p>
        </p:txBody>
      </p:sp>
      <p:sp>
        <p:nvSpPr>
          <p:cNvPr id="5" name="Footer Placeholder 4">
            <a:extLst>
              <a:ext uri="{FF2B5EF4-FFF2-40B4-BE49-F238E27FC236}">
                <a16:creationId xmlns:a16="http://schemas.microsoft.com/office/drawing/2014/main" id="{692CFFA6-06C9-4852-98EF-AF0E527584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AF8F74-A935-4159-ADC9-246DF238EE26}"/>
              </a:ext>
            </a:extLst>
          </p:cNvPr>
          <p:cNvSpPr>
            <a:spLocks noGrp="1"/>
          </p:cNvSpPr>
          <p:nvPr>
            <p:ph type="sldNum" sz="quarter" idx="12"/>
          </p:nvPr>
        </p:nvSpPr>
        <p:spPr/>
        <p:txBody>
          <a:bodyPr/>
          <a:lstStyle/>
          <a:p>
            <a:fld id="{F50C08A5-3E36-47C2-881B-77DADB8B72CF}" type="slidenum">
              <a:rPr lang="en-GB" smtClean="0"/>
              <a:t>‹#›</a:t>
            </a:fld>
            <a:endParaRPr lang="en-GB"/>
          </a:p>
        </p:txBody>
      </p:sp>
    </p:spTree>
    <p:extLst>
      <p:ext uri="{BB962C8B-B14F-4D97-AF65-F5344CB8AC3E}">
        <p14:creationId xmlns:p14="http://schemas.microsoft.com/office/powerpoint/2010/main" val="966853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88190-F036-4F8B-9CC2-604DD3257C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F796B8-B860-47C5-B584-BEDE51F2AF2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58E60D-4982-494D-866D-5C4040A7174E}"/>
              </a:ext>
            </a:extLst>
          </p:cNvPr>
          <p:cNvSpPr>
            <a:spLocks noGrp="1"/>
          </p:cNvSpPr>
          <p:nvPr>
            <p:ph type="dt" sz="half" idx="10"/>
          </p:nvPr>
        </p:nvSpPr>
        <p:spPr/>
        <p:txBody>
          <a:bodyPr/>
          <a:lstStyle/>
          <a:p>
            <a:fld id="{683C7C90-2504-46EF-B295-9EE8E8B2321E}" type="datetimeFigureOut">
              <a:rPr lang="en-GB" smtClean="0"/>
              <a:t>10/09/2025</a:t>
            </a:fld>
            <a:endParaRPr lang="en-GB"/>
          </a:p>
        </p:txBody>
      </p:sp>
      <p:sp>
        <p:nvSpPr>
          <p:cNvPr id="5" name="Footer Placeholder 4">
            <a:extLst>
              <a:ext uri="{FF2B5EF4-FFF2-40B4-BE49-F238E27FC236}">
                <a16:creationId xmlns:a16="http://schemas.microsoft.com/office/drawing/2014/main" id="{96086723-B428-47EA-934F-FF6DC990C0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4603AA-DC89-4674-BFD4-9D0064B8EF64}"/>
              </a:ext>
            </a:extLst>
          </p:cNvPr>
          <p:cNvSpPr>
            <a:spLocks noGrp="1"/>
          </p:cNvSpPr>
          <p:nvPr>
            <p:ph type="sldNum" sz="quarter" idx="12"/>
          </p:nvPr>
        </p:nvSpPr>
        <p:spPr/>
        <p:txBody>
          <a:bodyPr/>
          <a:lstStyle/>
          <a:p>
            <a:fld id="{F50C08A5-3E36-47C2-881B-77DADB8B72CF}" type="slidenum">
              <a:rPr lang="en-GB" smtClean="0"/>
              <a:t>‹#›</a:t>
            </a:fld>
            <a:endParaRPr lang="en-GB"/>
          </a:p>
        </p:txBody>
      </p:sp>
    </p:spTree>
    <p:extLst>
      <p:ext uri="{BB962C8B-B14F-4D97-AF65-F5344CB8AC3E}">
        <p14:creationId xmlns:p14="http://schemas.microsoft.com/office/powerpoint/2010/main" val="148032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DA6377-87AF-46C4-8EFC-5586806784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F2A51CD-6361-4B1A-A2B7-516B03960F2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CCC3497-698C-45BB-B9F5-A0F1DF9DC4C0}"/>
              </a:ext>
            </a:extLst>
          </p:cNvPr>
          <p:cNvSpPr>
            <a:spLocks noGrp="1"/>
          </p:cNvSpPr>
          <p:nvPr>
            <p:ph type="dt" sz="half" idx="10"/>
          </p:nvPr>
        </p:nvSpPr>
        <p:spPr/>
        <p:txBody>
          <a:bodyPr/>
          <a:lstStyle/>
          <a:p>
            <a:fld id="{683C7C90-2504-46EF-B295-9EE8E8B2321E}" type="datetimeFigureOut">
              <a:rPr lang="en-GB" smtClean="0"/>
              <a:t>10/09/2025</a:t>
            </a:fld>
            <a:endParaRPr lang="en-GB"/>
          </a:p>
        </p:txBody>
      </p:sp>
      <p:sp>
        <p:nvSpPr>
          <p:cNvPr id="5" name="Footer Placeholder 4">
            <a:extLst>
              <a:ext uri="{FF2B5EF4-FFF2-40B4-BE49-F238E27FC236}">
                <a16:creationId xmlns:a16="http://schemas.microsoft.com/office/drawing/2014/main" id="{237E5691-BA2E-4FC5-9AC1-976C7FAE83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589B30-AD6B-4ADD-BB39-162B80E408B6}"/>
              </a:ext>
            </a:extLst>
          </p:cNvPr>
          <p:cNvSpPr>
            <a:spLocks noGrp="1"/>
          </p:cNvSpPr>
          <p:nvPr>
            <p:ph type="sldNum" sz="quarter" idx="12"/>
          </p:nvPr>
        </p:nvSpPr>
        <p:spPr/>
        <p:txBody>
          <a:bodyPr/>
          <a:lstStyle/>
          <a:p>
            <a:fld id="{F50C08A5-3E36-47C2-881B-77DADB8B72CF}" type="slidenum">
              <a:rPr lang="en-GB" smtClean="0"/>
              <a:t>‹#›</a:t>
            </a:fld>
            <a:endParaRPr lang="en-GB"/>
          </a:p>
        </p:txBody>
      </p:sp>
    </p:spTree>
    <p:extLst>
      <p:ext uri="{BB962C8B-B14F-4D97-AF65-F5344CB8AC3E}">
        <p14:creationId xmlns:p14="http://schemas.microsoft.com/office/powerpoint/2010/main" val="3310695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A870E-6FBD-42BA-B122-5A8AAFC567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8FC1C53-9E68-4A53-9AD0-D97F539790D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5612A21-BF15-415A-B37B-6D742B25FC1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6E0220A-8639-400C-9BAE-2EC387B866C3}"/>
              </a:ext>
            </a:extLst>
          </p:cNvPr>
          <p:cNvSpPr>
            <a:spLocks noGrp="1"/>
          </p:cNvSpPr>
          <p:nvPr>
            <p:ph type="dt" sz="half" idx="10"/>
          </p:nvPr>
        </p:nvSpPr>
        <p:spPr/>
        <p:txBody>
          <a:bodyPr/>
          <a:lstStyle/>
          <a:p>
            <a:fld id="{683C7C90-2504-46EF-B295-9EE8E8B2321E}" type="datetimeFigureOut">
              <a:rPr lang="en-GB" smtClean="0"/>
              <a:t>10/09/2025</a:t>
            </a:fld>
            <a:endParaRPr lang="en-GB"/>
          </a:p>
        </p:txBody>
      </p:sp>
      <p:sp>
        <p:nvSpPr>
          <p:cNvPr id="6" name="Footer Placeholder 5">
            <a:extLst>
              <a:ext uri="{FF2B5EF4-FFF2-40B4-BE49-F238E27FC236}">
                <a16:creationId xmlns:a16="http://schemas.microsoft.com/office/drawing/2014/main" id="{05E17578-EE94-4256-A1D0-40356E3655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1C15AF-F576-482C-8F1F-218B07F71B89}"/>
              </a:ext>
            </a:extLst>
          </p:cNvPr>
          <p:cNvSpPr>
            <a:spLocks noGrp="1"/>
          </p:cNvSpPr>
          <p:nvPr>
            <p:ph type="sldNum" sz="quarter" idx="12"/>
          </p:nvPr>
        </p:nvSpPr>
        <p:spPr/>
        <p:txBody>
          <a:bodyPr/>
          <a:lstStyle/>
          <a:p>
            <a:fld id="{F50C08A5-3E36-47C2-881B-77DADB8B72CF}" type="slidenum">
              <a:rPr lang="en-GB" smtClean="0"/>
              <a:t>‹#›</a:t>
            </a:fld>
            <a:endParaRPr lang="en-GB"/>
          </a:p>
        </p:txBody>
      </p:sp>
    </p:spTree>
    <p:extLst>
      <p:ext uri="{BB962C8B-B14F-4D97-AF65-F5344CB8AC3E}">
        <p14:creationId xmlns:p14="http://schemas.microsoft.com/office/powerpoint/2010/main" val="1589114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CC85D-DFE5-4A42-93E7-B787B49CD9A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3561FF3-D561-4F56-81DE-859A9CCD2E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2D5DC34-1BBF-408D-AD46-7ABD79BB0E9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7A9C93A-A1F1-4B17-9512-208C37EA5E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88A9D05-1E1B-4C6A-8661-71AFDB77816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0360F50-0B8D-48E5-B751-376F650293A8}"/>
              </a:ext>
            </a:extLst>
          </p:cNvPr>
          <p:cNvSpPr>
            <a:spLocks noGrp="1"/>
          </p:cNvSpPr>
          <p:nvPr>
            <p:ph type="dt" sz="half" idx="10"/>
          </p:nvPr>
        </p:nvSpPr>
        <p:spPr/>
        <p:txBody>
          <a:bodyPr/>
          <a:lstStyle/>
          <a:p>
            <a:fld id="{683C7C90-2504-46EF-B295-9EE8E8B2321E}" type="datetimeFigureOut">
              <a:rPr lang="en-GB" smtClean="0"/>
              <a:t>10/09/2025</a:t>
            </a:fld>
            <a:endParaRPr lang="en-GB"/>
          </a:p>
        </p:txBody>
      </p:sp>
      <p:sp>
        <p:nvSpPr>
          <p:cNvPr id="8" name="Footer Placeholder 7">
            <a:extLst>
              <a:ext uri="{FF2B5EF4-FFF2-40B4-BE49-F238E27FC236}">
                <a16:creationId xmlns:a16="http://schemas.microsoft.com/office/drawing/2014/main" id="{0BE0D71E-95DB-4C93-9D6E-01543057643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3351FB-251E-4BF9-9870-905EED647A6F}"/>
              </a:ext>
            </a:extLst>
          </p:cNvPr>
          <p:cNvSpPr>
            <a:spLocks noGrp="1"/>
          </p:cNvSpPr>
          <p:nvPr>
            <p:ph type="sldNum" sz="quarter" idx="12"/>
          </p:nvPr>
        </p:nvSpPr>
        <p:spPr/>
        <p:txBody>
          <a:bodyPr/>
          <a:lstStyle/>
          <a:p>
            <a:fld id="{F50C08A5-3E36-47C2-881B-77DADB8B72CF}" type="slidenum">
              <a:rPr lang="en-GB" smtClean="0"/>
              <a:t>‹#›</a:t>
            </a:fld>
            <a:endParaRPr lang="en-GB"/>
          </a:p>
        </p:txBody>
      </p:sp>
    </p:spTree>
    <p:extLst>
      <p:ext uri="{BB962C8B-B14F-4D97-AF65-F5344CB8AC3E}">
        <p14:creationId xmlns:p14="http://schemas.microsoft.com/office/powerpoint/2010/main" val="40277918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1E465-384D-44CA-9629-4FC4F9F360B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06BD4A1-3F99-46AA-BFEA-95755ABADAA2}"/>
              </a:ext>
            </a:extLst>
          </p:cNvPr>
          <p:cNvSpPr>
            <a:spLocks noGrp="1"/>
          </p:cNvSpPr>
          <p:nvPr>
            <p:ph type="dt" sz="half" idx="10"/>
          </p:nvPr>
        </p:nvSpPr>
        <p:spPr/>
        <p:txBody>
          <a:bodyPr/>
          <a:lstStyle/>
          <a:p>
            <a:fld id="{683C7C90-2504-46EF-B295-9EE8E8B2321E}" type="datetimeFigureOut">
              <a:rPr lang="en-GB" smtClean="0"/>
              <a:t>10/09/2025</a:t>
            </a:fld>
            <a:endParaRPr lang="en-GB"/>
          </a:p>
        </p:txBody>
      </p:sp>
      <p:sp>
        <p:nvSpPr>
          <p:cNvPr id="4" name="Footer Placeholder 3">
            <a:extLst>
              <a:ext uri="{FF2B5EF4-FFF2-40B4-BE49-F238E27FC236}">
                <a16:creationId xmlns:a16="http://schemas.microsoft.com/office/drawing/2014/main" id="{19F71191-DC6C-4DF5-8661-02D58602331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504CC69-9EFB-4905-8833-606D3E631F2E}"/>
              </a:ext>
            </a:extLst>
          </p:cNvPr>
          <p:cNvSpPr>
            <a:spLocks noGrp="1"/>
          </p:cNvSpPr>
          <p:nvPr>
            <p:ph type="sldNum" sz="quarter" idx="12"/>
          </p:nvPr>
        </p:nvSpPr>
        <p:spPr/>
        <p:txBody>
          <a:bodyPr/>
          <a:lstStyle/>
          <a:p>
            <a:fld id="{F50C08A5-3E36-47C2-881B-77DADB8B72CF}" type="slidenum">
              <a:rPr lang="en-GB" smtClean="0"/>
              <a:t>‹#›</a:t>
            </a:fld>
            <a:endParaRPr lang="en-GB"/>
          </a:p>
        </p:txBody>
      </p:sp>
    </p:spTree>
    <p:extLst>
      <p:ext uri="{BB962C8B-B14F-4D97-AF65-F5344CB8AC3E}">
        <p14:creationId xmlns:p14="http://schemas.microsoft.com/office/powerpoint/2010/main" val="2832550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3C5CD3-EB82-4BCB-85B2-487B3FD8E4DD}"/>
              </a:ext>
            </a:extLst>
          </p:cNvPr>
          <p:cNvSpPr>
            <a:spLocks noGrp="1"/>
          </p:cNvSpPr>
          <p:nvPr>
            <p:ph type="dt" sz="half" idx="10"/>
          </p:nvPr>
        </p:nvSpPr>
        <p:spPr/>
        <p:txBody>
          <a:bodyPr/>
          <a:lstStyle/>
          <a:p>
            <a:fld id="{683C7C90-2504-46EF-B295-9EE8E8B2321E}" type="datetimeFigureOut">
              <a:rPr lang="en-GB" smtClean="0"/>
              <a:t>10/09/2025</a:t>
            </a:fld>
            <a:endParaRPr lang="en-GB"/>
          </a:p>
        </p:txBody>
      </p:sp>
      <p:sp>
        <p:nvSpPr>
          <p:cNvPr id="3" name="Footer Placeholder 2">
            <a:extLst>
              <a:ext uri="{FF2B5EF4-FFF2-40B4-BE49-F238E27FC236}">
                <a16:creationId xmlns:a16="http://schemas.microsoft.com/office/drawing/2014/main" id="{9198DCC4-81F3-4520-AF86-CD1FDA82769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B3CC1A1-1F20-4CB8-9C91-A6AC8489194A}"/>
              </a:ext>
            </a:extLst>
          </p:cNvPr>
          <p:cNvSpPr>
            <a:spLocks noGrp="1"/>
          </p:cNvSpPr>
          <p:nvPr>
            <p:ph type="sldNum" sz="quarter" idx="12"/>
          </p:nvPr>
        </p:nvSpPr>
        <p:spPr/>
        <p:txBody>
          <a:bodyPr/>
          <a:lstStyle/>
          <a:p>
            <a:fld id="{F50C08A5-3E36-47C2-881B-77DADB8B72CF}" type="slidenum">
              <a:rPr lang="en-GB" smtClean="0"/>
              <a:t>‹#›</a:t>
            </a:fld>
            <a:endParaRPr lang="en-GB"/>
          </a:p>
        </p:txBody>
      </p:sp>
    </p:spTree>
    <p:extLst>
      <p:ext uri="{BB962C8B-B14F-4D97-AF65-F5344CB8AC3E}">
        <p14:creationId xmlns:p14="http://schemas.microsoft.com/office/powerpoint/2010/main" val="35233591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FC9FC-0341-42B1-85F5-84E73A0ABE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C85F64A-F35A-4C44-9DCE-0D3BAA8D6C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CDD6FFA-A5BF-43D7-97B1-E9FFDCE121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FEAB7F7-35B5-4C2C-A5F6-18A1FB9D9A43}"/>
              </a:ext>
            </a:extLst>
          </p:cNvPr>
          <p:cNvSpPr>
            <a:spLocks noGrp="1"/>
          </p:cNvSpPr>
          <p:nvPr>
            <p:ph type="dt" sz="half" idx="10"/>
          </p:nvPr>
        </p:nvSpPr>
        <p:spPr/>
        <p:txBody>
          <a:bodyPr/>
          <a:lstStyle/>
          <a:p>
            <a:fld id="{683C7C90-2504-46EF-B295-9EE8E8B2321E}" type="datetimeFigureOut">
              <a:rPr lang="en-GB" smtClean="0"/>
              <a:t>10/09/2025</a:t>
            </a:fld>
            <a:endParaRPr lang="en-GB"/>
          </a:p>
        </p:txBody>
      </p:sp>
      <p:sp>
        <p:nvSpPr>
          <p:cNvPr id="6" name="Footer Placeholder 5">
            <a:extLst>
              <a:ext uri="{FF2B5EF4-FFF2-40B4-BE49-F238E27FC236}">
                <a16:creationId xmlns:a16="http://schemas.microsoft.com/office/drawing/2014/main" id="{FDA23D1C-1814-4257-8853-43E0A90F09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8687338-E8AD-4486-8115-89D4F6A3C1F0}"/>
              </a:ext>
            </a:extLst>
          </p:cNvPr>
          <p:cNvSpPr>
            <a:spLocks noGrp="1"/>
          </p:cNvSpPr>
          <p:nvPr>
            <p:ph type="sldNum" sz="quarter" idx="12"/>
          </p:nvPr>
        </p:nvSpPr>
        <p:spPr/>
        <p:txBody>
          <a:bodyPr/>
          <a:lstStyle/>
          <a:p>
            <a:fld id="{F50C08A5-3E36-47C2-881B-77DADB8B72CF}" type="slidenum">
              <a:rPr lang="en-GB" smtClean="0"/>
              <a:t>‹#›</a:t>
            </a:fld>
            <a:endParaRPr lang="en-GB"/>
          </a:p>
        </p:txBody>
      </p:sp>
    </p:spTree>
    <p:extLst>
      <p:ext uri="{BB962C8B-B14F-4D97-AF65-F5344CB8AC3E}">
        <p14:creationId xmlns:p14="http://schemas.microsoft.com/office/powerpoint/2010/main" val="22683101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C2B4D-C16E-44B6-9B39-503BBD3E5C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BC6953B-3893-4C04-974B-DFA7F2F7C9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2C7F025-0D5D-4FE3-84B7-CD01D4B2F7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52E1680-DF2A-4292-A7E1-993AE7ACEC4B}"/>
              </a:ext>
            </a:extLst>
          </p:cNvPr>
          <p:cNvSpPr>
            <a:spLocks noGrp="1"/>
          </p:cNvSpPr>
          <p:nvPr>
            <p:ph type="dt" sz="half" idx="10"/>
          </p:nvPr>
        </p:nvSpPr>
        <p:spPr/>
        <p:txBody>
          <a:bodyPr/>
          <a:lstStyle/>
          <a:p>
            <a:fld id="{683C7C90-2504-46EF-B295-9EE8E8B2321E}" type="datetimeFigureOut">
              <a:rPr lang="en-GB" smtClean="0"/>
              <a:t>10/09/2025</a:t>
            </a:fld>
            <a:endParaRPr lang="en-GB"/>
          </a:p>
        </p:txBody>
      </p:sp>
      <p:sp>
        <p:nvSpPr>
          <p:cNvPr id="6" name="Footer Placeholder 5">
            <a:extLst>
              <a:ext uri="{FF2B5EF4-FFF2-40B4-BE49-F238E27FC236}">
                <a16:creationId xmlns:a16="http://schemas.microsoft.com/office/drawing/2014/main" id="{D4EEEB0D-F305-45DA-A148-F35C1DAFF1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435BDB-5A1E-4F04-AF25-0C74C3D9F78E}"/>
              </a:ext>
            </a:extLst>
          </p:cNvPr>
          <p:cNvSpPr>
            <a:spLocks noGrp="1"/>
          </p:cNvSpPr>
          <p:nvPr>
            <p:ph type="sldNum" sz="quarter" idx="12"/>
          </p:nvPr>
        </p:nvSpPr>
        <p:spPr/>
        <p:txBody>
          <a:bodyPr/>
          <a:lstStyle/>
          <a:p>
            <a:fld id="{F50C08A5-3E36-47C2-881B-77DADB8B72CF}" type="slidenum">
              <a:rPr lang="en-GB" smtClean="0"/>
              <a:t>‹#›</a:t>
            </a:fld>
            <a:endParaRPr lang="en-GB"/>
          </a:p>
        </p:txBody>
      </p:sp>
    </p:spTree>
    <p:extLst>
      <p:ext uri="{BB962C8B-B14F-4D97-AF65-F5344CB8AC3E}">
        <p14:creationId xmlns:p14="http://schemas.microsoft.com/office/powerpoint/2010/main" val="4900903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1813E-7FD2-423B-9D33-4F08C8574B3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E01104-958C-4FC6-A2D0-847D2C85AF3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9645A0-4E6C-4E30-A24C-7B8C59C29D89}"/>
              </a:ext>
            </a:extLst>
          </p:cNvPr>
          <p:cNvSpPr>
            <a:spLocks noGrp="1"/>
          </p:cNvSpPr>
          <p:nvPr>
            <p:ph type="dt" sz="half" idx="10"/>
          </p:nvPr>
        </p:nvSpPr>
        <p:spPr/>
        <p:txBody>
          <a:bodyPr/>
          <a:lstStyle/>
          <a:p>
            <a:fld id="{683C7C90-2504-46EF-B295-9EE8E8B2321E}" type="datetimeFigureOut">
              <a:rPr lang="en-GB" smtClean="0"/>
              <a:t>10/09/2025</a:t>
            </a:fld>
            <a:endParaRPr lang="en-GB"/>
          </a:p>
        </p:txBody>
      </p:sp>
      <p:sp>
        <p:nvSpPr>
          <p:cNvPr id="5" name="Footer Placeholder 4">
            <a:extLst>
              <a:ext uri="{FF2B5EF4-FFF2-40B4-BE49-F238E27FC236}">
                <a16:creationId xmlns:a16="http://schemas.microsoft.com/office/drawing/2014/main" id="{56D0A0A5-6EB5-4521-981F-BDB3413840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D5B31F-2942-4AC9-97AC-17A5DD94D11F}"/>
              </a:ext>
            </a:extLst>
          </p:cNvPr>
          <p:cNvSpPr>
            <a:spLocks noGrp="1"/>
          </p:cNvSpPr>
          <p:nvPr>
            <p:ph type="sldNum" sz="quarter" idx="12"/>
          </p:nvPr>
        </p:nvSpPr>
        <p:spPr/>
        <p:txBody>
          <a:bodyPr/>
          <a:lstStyle/>
          <a:p>
            <a:fld id="{F50C08A5-3E36-47C2-881B-77DADB8B72CF}" type="slidenum">
              <a:rPr lang="en-GB" smtClean="0"/>
              <a:t>‹#›</a:t>
            </a:fld>
            <a:endParaRPr lang="en-GB"/>
          </a:p>
        </p:txBody>
      </p:sp>
    </p:spTree>
    <p:extLst>
      <p:ext uri="{BB962C8B-B14F-4D97-AF65-F5344CB8AC3E}">
        <p14:creationId xmlns:p14="http://schemas.microsoft.com/office/powerpoint/2010/main" val="2015698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8A38DD-F5F8-4833-B5BF-0784603C82B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F5B03A-E96E-44E9-87DF-3657AFC8C8E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28E7A1-273C-4825-A953-41D9B1EFD3A5}"/>
              </a:ext>
            </a:extLst>
          </p:cNvPr>
          <p:cNvSpPr>
            <a:spLocks noGrp="1"/>
          </p:cNvSpPr>
          <p:nvPr>
            <p:ph type="dt" sz="half" idx="10"/>
          </p:nvPr>
        </p:nvSpPr>
        <p:spPr/>
        <p:txBody>
          <a:bodyPr/>
          <a:lstStyle/>
          <a:p>
            <a:fld id="{683C7C90-2504-46EF-B295-9EE8E8B2321E}" type="datetimeFigureOut">
              <a:rPr lang="en-GB" smtClean="0"/>
              <a:t>10/09/2025</a:t>
            </a:fld>
            <a:endParaRPr lang="en-GB"/>
          </a:p>
        </p:txBody>
      </p:sp>
      <p:sp>
        <p:nvSpPr>
          <p:cNvPr id="5" name="Footer Placeholder 4">
            <a:extLst>
              <a:ext uri="{FF2B5EF4-FFF2-40B4-BE49-F238E27FC236}">
                <a16:creationId xmlns:a16="http://schemas.microsoft.com/office/drawing/2014/main" id="{39F27E20-EBB4-4ACD-8A74-CEA3223F6E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94865F-B0DF-4FF2-ACEF-12A78AC16A18}"/>
              </a:ext>
            </a:extLst>
          </p:cNvPr>
          <p:cNvSpPr>
            <a:spLocks noGrp="1"/>
          </p:cNvSpPr>
          <p:nvPr>
            <p:ph type="sldNum" sz="quarter" idx="12"/>
          </p:nvPr>
        </p:nvSpPr>
        <p:spPr/>
        <p:txBody>
          <a:bodyPr/>
          <a:lstStyle/>
          <a:p>
            <a:fld id="{F50C08A5-3E36-47C2-881B-77DADB8B72CF}" type="slidenum">
              <a:rPr lang="en-GB" smtClean="0"/>
              <a:t>‹#›</a:t>
            </a:fld>
            <a:endParaRPr lang="en-GB"/>
          </a:p>
        </p:txBody>
      </p:sp>
    </p:spTree>
    <p:extLst>
      <p:ext uri="{BB962C8B-B14F-4D97-AF65-F5344CB8AC3E}">
        <p14:creationId xmlns:p14="http://schemas.microsoft.com/office/powerpoint/2010/main" val="2171618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D0DF7C3-E3EA-4B5C-9F4A-BC3CAD5A6A2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9440204-5C44-4F31-B5F1-06BC226120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956A11-527B-4F9F-BB1D-68C7B702BF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3C7C90-2504-46EF-B295-9EE8E8B2321E}" type="datetimeFigureOut">
              <a:rPr lang="en-GB" smtClean="0"/>
              <a:t>10/09/2025</a:t>
            </a:fld>
            <a:endParaRPr lang="en-GB"/>
          </a:p>
        </p:txBody>
      </p:sp>
      <p:sp>
        <p:nvSpPr>
          <p:cNvPr id="5" name="Footer Placeholder 4">
            <a:extLst>
              <a:ext uri="{FF2B5EF4-FFF2-40B4-BE49-F238E27FC236}">
                <a16:creationId xmlns:a16="http://schemas.microsoft.com/office/drawing/2014/main" id="{C2B00450-D215-400A-BEB6-25EFFBC860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7122AAF-65CA-484A-A4F2-7FA1F8B6CA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0C08A5-3E36-47C2-881B-77DADB8B72CF}" type="slidenum">
              <a:rPr lang="en-GB" smtClean="0"/>
              <a:t>‹#›</a:t>
            </a:fld>
            <a:endParaRPr lang="en-GB"/>
          </a:p>
        </p:txBody>
      </p:sp>
    </p:spTree>
    <p:extLst>
      <p:ext uri="{BB962C8B-B14F-4D97-AF65-F5344CB8AC3E}">
        <p14:creationId xmlns:p14="http://schemas.microsoft.com/office/powerpoint/2010/main" val="1313478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biblioblog.si/2011_01_01_archive.html" TargetMode="External"/><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file:////Users/JoannaCast/Library/Group%20Containers/UBF8T346G9.ms/WebArchiveCopyPasteTempFiles/com.microsoft.Word/9780571316014-uk.jpg" TargetMode="External"/><Relationship Id="rId13" Type="http://schemas.openxmlformats.org/officeDocument/2006/relationships/image" Target="../media/image9.jpeg"/><Relationship Id="rId18" Type="http://schemas.openxmlformats.org/officeDocument/2006/relationships/image" Target="file:////Users/JoannaCast/Library/Group%20Containers/UBF8T346G9.ms/WebArchiveCopyPasteTempFiles/com.microsoft.Word/9k=" TargetMode="External"/><Relationship Id="rId3" Type="http://schemas.openxmlformats.org/officeDocument/2006/relationships/image" Target="../media/image4.jpeg"/><Relationship Id="rId21" Type="http://schemas.openxmlformats.org/officeDocument/2006/relationships/image" Target="../media/image13.jpeg"/><Relationship Id="rId7" Type="http://schemas.openxmlformats.org/officeDocument/2006/relationships/image" Target="../media/image6.jpeg"/><Relationship Id="rId12" Type="http://schemas.openxmlformats.org/officeDocument/2006/relationships/image" Target="file:////Users/JoannaCast/Library/Group%20Containers/UBF8T346G9.ms/WebArchiveCopyPasteTempFiles/com.microsoft.Word/61pH3ogNcQL.jpg" TargetMode="External"/><Relationship Id="rId17" Type="http://schemas.openxmlformats.org/officeDocument/2006/relationships/image" Target="../media/image11.jpeg"/><Relationship Id="rId2" Type="http://schemas.openxmlformats.org/officeDocument/2006/relationships/image" Target="../media/image2.png"/><Relationship Id="rId16" Type="http://schemas.openxmlformats.org/officeDocument/2006/relationships/image" Target="file:////Users/JoannaCast/Library/Group%20Containers/UBF8T346G9.ms/WebArchiveCopyPasteTempFiles/com.microsoft.Word/shopping%3fq=tbnANd9GcSBYeVq-_DERAlUzs52ptO0IHLzkFWaVk_KAHUj1dJ-PEHaTUvdJbboORizAXFcfb5YtnV-hBs8l6qnsCJZN-V4W9s&amp;usqp=CAc" TargetMode="External"/><Relationship Id="rId20" Type="http://schemas.openxmlformats.org/officeDocument/2006/relationships/image" Target="file:////Users/JoannaCast/Library/Group%20Containers/UBF8T346G9.ms/WebArchiveCopyPasteTempFiles/com.microsoft.Word/shopping%3fq=tbnANd9GcTZbhCkkNDmK5TP3K953K6n2wZehpmmRTMtOJJF0_PmQDNXvlDwT9JyTNZ_izBuBckTeRN5Lah-M_BjXiZZLpYozYkgLDiL0wv7FTI&amp;usqp=CAc" TargetMode="External"/><Relationship Id="rId1" Type="http://schemas.openxmlformats.org/officeDocument/2006/relationships/slideLayout" Target="../slideLayouts/slideLayout2.xml"/><Relationship Id="rId6" Type="http://schemas.openxmlformats.org/officeDocument/2006/relationships/image" Target="file:////Users/JoannaCast/Library/Group%20Containers/UBF8T346G9.ms/WebArchiveCopyPasteTempFiles/com.microsoft.Word/shopping%3fq=tbnANd9GcQkDsM6vLV7C5b52AUDpICF_985J7EuxYTIdnUJX4Fu3zRYMlsr9qIg8JaZJ_o&amp;usqp=CAc" TargetMode="External"/><Relationship Id="rId11" Type="http://schemas.openxmlformats.org/officeDocument/2006/relationships/image" Target="../media/image8.jpeg"/><Relationship Id="rId5" Type="http://schemas.openxmlformats.org/officeDocument/2006/relationships/image" Target="../media/image5.jpeg"/><Relationship Id="rId15" Type="http://schemas.openxmlformats.org/officeDocument/2006/relationships/image" Target="../media/image10.jpeg"/><Relationship Id="rId23" Type="http://schemas.openxmlformats.org/officeDocument/2006/relationships/image" Target="../media/image14.jpeg"/><Relationship Id="rId10" Type="http://schemas.openxmlformats.org/officeDocument/2006/relationships/image" Target="file:////Users/JoannaCast/Library/Group%20Containers/UBF8T346G9.ms/WebArchiveCopyPasteTempFiles/com.microsoft.Word/81QOudS+pqL._AC_UL348_SR348,348_.jpg" TargetMode="External"/><Relationship Id="rId19" Type="http://schemas.openxmlformats.org/officeDocument/2006/relationships/image" Target="../media/image12.jpeg"/><Relationship Id="rId4" Type="http://schemas.openxmlformats.org/officeDocument/2006/relationships/image" Target="file:////Users/JoannaCast/Library/Group%20Containers/UBF8T346G9.ms/WebArchiveCopyPasteTempFiles/com.microsoft.Word/shopping%3fq=tbnANd9GcTSg4A8yN-y22z47mdxSDKFHceaJRo5CNFsW0bEIEbEDSakOFIVUCsP17uuY7hOQ2Du4kFQdIC2H8PXSjyYl5FtQw&amp;usqp=CAc" TargetMode="External"/><Relationship Id="rId9" Type="http://schemas.openxmlformats.org/officeDocument/2006/relationships/image" Target="../media/image7.jpeg"/><Relationship Id="rId14" Type="http://schemas.openxmlformats.org/officeDocument/2006/relationships/image" Target="file:////Users/JoannaCast/Library/Group%20Containers/UBF8T346G9.ms/WebArchiveCopyPasteTempFiles/com.microsoft.Word/91VyRVLnaLL.jpg" TargetMode="External"/><Relationship Id="rId22" Type="http://schemas.openxmlformats.org/officeDocument/2006/relationships/image" Target="file:////Users/JoannaCast/Library/Group%20Containers/UBF8T346G9.ms/WebArchiveCopyPasteTempFiles/com.microsoft.Word/shopping%3fq=tbnANd9GcTiXExI5c9GT-aYQYKPFBqJuiMmCyzPICv6q8wmrGfHrQ0-V3tK5j3CrjesMTzHiAlCOQL9z6NZsjmH3_Uig1Ld_YVGSJ2844Z3fjlx&amp;usqp=CAc"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lovereading4kids.co.uk/" TargetMode="External"/><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www.spag.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hyperlink" Target="https://reports.ofsted.gov.uk/" TargetMode="External"/><Relationship Id="rId2" Type="http://schemas.openxmlformats.org/officeDocument/2006/relationships/hyperlink" Target="https://www.lancashire.gov.uk/children-education-families/schools/find-a-school.aspx" TargetMode="External"/><Relationship Id="rId1" Type="http://schemas.openxmlformats.org/officeDocument/2006/relationships/slideLayout" Target="../slideLayouts/slideLayout2.xml"/><Relationship Id="rId6" Type="http://schemas.openxmlformats.org/officeDocument/2006/relationships/hyperlink" Target="https://www.lancashire.gov.uk/children-education-families/schools/area-education-offices/" TargetMode="External"/><Relationship Id="rId5" Type="http://schemas.openxmlformats.org/officeDocument/2006/relationships/hyperlink" Target="https://www.lancashire.gov.uk/children-education-families/schools/apply-for-a-school-place/how-we-allocate-school-places/" TargetMode="External"/><Relationship Id="rId4" Type="http://schemas.openxmlformats.org/officeDocument/2006/relationships/hyperlink" Target="https://www.gov.uk/school-performance-tables"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16BC5-0D66-4FAA-BA04-4C3AFEE5CC4A}"/>
              </a:ext>
            </a:extLst>
          </p:cNvPr>
          <p:cNvSpPr>
            <a:spLocks noGrp="1"/>
          </p:cNvSpPr>
          <p:nvPr>
            <p:ph type="ctrTitle"/>
          </p:nvPr>
        </p:nvSpPr>
        <p:spPr>
          <a:xfrm>
            <a:off x="6095998" y="2927438"/>
            <a:ext cx="5319433" cy="1922251"/>
          </a:xfrm>
        </p:spPr>
        <p:txBody>
          <a:bodyPr anchor="t">
            <a:normAutofit/>
          </a:bodyPr>
          <a:lstStyle/>
          <a:p>
            <a:r>
              <a:rPr lang="en-GB" sz="4800" dirty="0"/>
              <a:t>Welcome to ‘OWLS’</a:t>
            </a:r>
            <a:br>
              <a:rPr lang="en-GB" sz="4800" dirty="0"/>
            </a:br>
            <a:r>
              <a:rPr lang="en-GB" sz="4800" dirty="0"/>
              <a:t>Years 5 and 6</a:t>
            </a:r>
          </a:p>
        </p:txBody>
      </p:sp>
      <p:sp>
        <p:nvSpPr>
          <p:cNvPr id="3" name="Subtitle 2">
            <a:extLst>
              <a:ext uri="{FF2B5EF4-FFF2-40B4-BE49-F238E27FC236}">
                <a16:creationId xmlns:a16="http://schemas.microsoft.com/office/drawing/2014/main" id="{D6A961AB-5F2A-4E91-8412-40FAC41C955D}"/>
              </a:ext>
            </a:extLst>
          </p:cNvPr>
          <p:cNvSpPr>
            <a:spLocks noGrp="1"/>
          </p:cNvSpPr>
          <p:nvPr>
            <p:ph type="subTitle" idx="1"/>
          </p:nvPr>
        </p:nvSpPr>
        <p:spPr>
          <a:xfrm>
            <a:off x="5996354" y="4849689"/>
            <a:ext cx="5319431" cy="1922251"/>
          </a:xfrm>
        </p:spPr>
        <p:txBody>
          <a:bodyPr anchor="b">
            <a:normAutofit fontScale="77500" lnSpcReduction="20000"/>
          </a:bodyPr>
          <a:lstStyle/>
          <a:p>
            <a:pPr fontAlgn="t"/>
            <a:r>
              <a:rPr lang="en-GB" sz="3400" dirty="0"/>
              <a:t>'</a:t>
            </a:r>
            <a:r>
              <a:rPr lang="en-GB" sz="3400" i="1" dirty="0"/>
              <a:t>A wise man will hear and increase in learning, and a man of understanding will acquire wise counsel’ .</a:t>
            </a:r>
          </a:p>
          <a:p>
            <a:pPr fontAlgn="t"/>
            <a:r>
              <a:rPr lang="en-GB" sz="3400" i="1" dirty="0"/>
              <a:t>(Proverbs 1:5</a:t>
            </a:r>
            <a:r>
              <a:rPr lang="en-GB" sz="3400" dirty="0"/>
              <a:t>) </a:t>
            </a:r>
          </a:p>
          <a:p>
            <a:pPr fontAlgn="t"/>
            <a:r>
              <a:rPr lang="en-GB" sz="3400" dirty="0"/>
              <a:t> </a:t>
            </a:r>
          </a:p>
          <a:p>
            <a:endParaRPr lang="en-GB" sz="1700" dirty="0"/>
          </a:p>
        </p:txBody>
      </p:sp>
      <p:sp>
        <p:nvSpPr>
          <p:cNvPr id="4105" name="Freeform: Shape 70">
            <a:extLst>
              <a:ext uri="{FF2B5EF4-FFF2-40B4-BE49-F238E27FC236}">
                <a16:creationId xmlns:a16="http://schemas.microsoft.com/office/drawing/2014/main" id="{0C526D66-3621-4347-B1EF-342CBF4DB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83466"/>
            <a:ext cx="5393770" cy="6374535"/>
          </a:xfrm>
          <a:custGeom>
            <a:avLst/>
            <a:gdLst>
              <a:gd name="connsiteX0" fmla="*/ 2047752 w 5393770"/>
              <a:gd name="connsiteY0" fmla="*/ 0 h 6374535"/>
              <a:gd name="connsiteX1" fmla="*/ 5393770 w 5393770"/>
              <a:gd name="connsiteY1" fmla="*/ 3346018 h 6374535"/>
              <a:gd name="connsiteX2" fmla="*/ 3642663 w 5393770"/>
              <a:gd name="connsiteY2" fmla="*/ 6288190 h 6374535"/>
              <a:gd name="connsiteX3" fmla="*/ 3463422 w 5393770"/>
              <a:gd name="connsiteY3" fmla="*/ 6374535 h 6374535"/>
              <a:gd name="connsiteX4" fmla="*/ 624279 w 5393770"/>
              <a:gd name="connsiteY4" fmla="*/ 6374535 h 6374535"/>
              <a:gd name="connsiteX5" fmla="*/ 382249 w 5393770"/>
              <a:gd name="connsiteY5" fmla="*/ 6248727 h 6374535"/>
              <a:gd name="connsiteX6" fmla="*/ 143729 w 5393770"/>
              <a:gd name="connsiteY6" fmla="*/ 6097845 h 6374535"/>
              <a:gd name="connsiteX7" fmla="*/ 0 w 5393770"/>
              <a:gd name="connsiteY7" fmla="*/ 5989017 h 6374535"/>
              <a:gd name="connsiteX8" fmla="*/ 0 w 5393770"/>
              <a:gd name="connsiteY8" fmla="*/ 703020 h 6374535"/>
              <a:gd name="connsiteX9" fmla="*/ 143728 w 5393770"/>
              <a:gd name="connsiteY9" fmla="*/ 594191 h 6374535"/>
              <a:gd name="connsiteX10" fmla="*/ 2047752 w 5393770"/>
              <a:gd name="connsiteY10" fmla="*/ 0 h 6374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393770" h="6374535">
                <a:moveTo>
                  <a:pt x="2047752" y="0"/>
                </a:moveTo>
                <a:cubicBezTo>
                  <a:pt x="3895707" y="0"/>
                  <a:pt x="5393770" y="1498063"/>
                  <a:pt x="5393770" y="3346018"/>
                </a:cubicBezTo>
                <a:cubicBezTo>
                  <a:pt x="5393770" y="4616487"/>
                  <a:pt x="4685701" y="5721578"/>
                  <a:pt x="3642663" y="6288190"/>
                </a:cubicBezTo>
                <a:lnTo>
                  <a:pt x="3463422" y="6374535"/>
                </a:lnTo>
                <a:lnTo>
                  <a:pt x="624279" y="6374535"/>
                </a:lnTo>
                <a:lnTo>
                  <a:pt x="382249" y="6248727"/>
                </a:lnTo>
                <a:cubicBezTo>
                  <a:pt x="300507" y="6201724"/>
                  <a:pt x="220937" y="6151368"/>
                  <a:pt x="143729" y="6097845"/>
                </a:cubicBezTo>
                <a:lnTo>
                  <a:pt x="0" y="5989017"/>
                </a:lnTo>
                <a:lnTo>
                  <a:pt x="0" y="703020"/>
                </a:lnTo>
                <a:lnTo>
                  <a:pt x="143728" y="594191"/>
                </a:lnTo>
                <a:cubicBezTo>
                  <a:pt x="684187" y="219535"/>
                  <a:pt x="1340332" y="0"/>
                  <a:pt x="2047752"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06" name="Freeform: Shape 72">
            <a:extLst>
              <a:ext uri="{FF2B5EF4-FFF2-40B4-BE49-F238E27FC236}">
                <a16:creationId xmlns:a16="http://schemas.microsoft.com/office/drawing/2014/main" id="{0193166D-DDF1-4F9A-A786-A7AEF5375C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7373"/>
            <a:ext cx="5229863" cy="6210629"/>
          </a:xfrm>
          <a:custGeom>
            <a:avLst/>
            <a:gdLst>
              <a:gd name="connsiteX0" fmla="*/ 2047751 w 5229863"/>
              <a:gd name="connsiteY0" fmla="*/ 0 h 6210629"/>
              <a:gd name="connsiteX1" fmla="*/ 5229863 w 5229863"/>
              <a:gd name="connsiteY1" fmla="*/ 3182112 h 6210629"/>
              <a:gd name="connsiteX2" fmla="*/ 3286373 w 5229863"/>
              <a:gd name="connsiteY2" fmla="*/ 6114158 h 6210629"/>
              <a:gd name="connsiteX3" fmla="*/ 3022794 w 5229863"/>
              <a:gd name="connsiteY3" fmla="*/ 6210629 h 6210629"/>
              <a:gd name="connsiteX4" fmla="*/ 1077939 w 5229863"/>
              <a:gd name="connsiteY4" fmla="*/ 6210629 h 6210629"/>
              <a:gd name="connsiteX5" fmla="*/ 953634 w 5229863"/>
              <a:gd name="connsiteY5" fmla="*/ 6171135 h 6210629"/>
              <a:gd name="connsiteX6" fmla="*/ 23632 w 5229863"/>
              <a:gd name="connsiteY6" fmla="*/ 5637585 h 6210629"/>
              <a:gd name="connsiteX7" fmla="*/ 0 w 5229863"/>
              <a:gd name="connsiteY7" fmla="*/ 5616107 h 6210629"/>
              <a:gd name="connsiteX8" fmla="*/ 0 w 5229863"/>
              <a:gd name="connsiteY8" fmla="*/ 748118 h 6210629"/>
              <a:gd name="connsiteX9" fmla="*/ 23632 w 5229863"/>
              <a:gd name="connsiteY9" fmla="*/ 726640 h 6210629"/>
              <a:gd name="connsiteX10" fmla="*/ 2047751 w 5229863"/>
              <a:gd name="connsiteY10" fmla="*/ 0 h 6210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9863" h="6210629">
                <a:moveTo>
                  <a:pt x="2047751" y="0"/>
                </a:moveTo>
                <a:cubicBezTo>
                  <a:pt x="3805183" y="0"/>
                  <a:pt x="5229863" y="1424680"/>
                  <a:pt x="5229863" y="3182112"/>
                </a:cubicBezTo>
                <a:cubicBezTo>
                  <a:pt x="5229863" y="4500186"/>
                  <a:pt x="4428481" y="5631087"/>
                  <a:pt x="3286373" y="6114158"/>
                </a:cubicBezTo>
                <a:lnTo>
                  <a:pt x="3022794" y="6210629"/>
                </a:lnTo>
                <a:lnTo>
                  <a:pt x="1077939" y="6210629"/>
                </a:lnTo>
                <a:lnTo>
                  <a:pt x="953634" y="6171135"/>
                </a:lnTo>
                <a:cubicBezTo>
                  <a:pt x="612471" y="6046219"/>
                  <a:pt x="298661" y="5864559"/>
                  <a:pt x="23632" y="5637585"/>
                </a:cubicBezTo>
                <a:lnTo>
                  <a:pt x="0" y="5616107"/>
                </a:lnTo>
                <a:lnTo>
                  <a:pt x="0" y="748118"/>
                </a:lnTo>
                <a:lnTo>
                  <a:pt x="23632" y="726640"/>
                </a:lnTo>
                <a:cubicBezTo>
                  <a:pt x="573689" y="272693"/>
                  <a:pt x="1278875" y="0"/>
                  <a:pt x="2047751"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5" name="Freeform: Shape 74">
            <a:extLst>
              <a:ext uri="{FF2B5EF4-FFF2-40B4-BE49-F238E27FC236}">
                <a16:creationId xmlns:a16="http://schemas.microsoft.com/office/drawing/2014/main" id="{8A177BCC-4208-4795-8572-4D623BA1E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33763" y="1"/>
            <a:ext cx="4480560" cy="2513993"/>
          </a:xfrm>
          <a:custGeom>
            <a:avLst/>
            <a:gdLst>
              <a:gd name="connsiteX0" fmla="*/ 18382 w 4480560"/>
              <a:gd name="connsiteY0" fmla="*/ 0 h 2513993"/>
              <a:gd name="connsiteX1" fmla="*/ 4462178 w 4480560"/>
              <a:gd name="connsiteY1" fmla="*/ 0 h 2513993"/>
              <a:gd name="connsiteX2" fmla="*/ 4468994 w 4480560"/>
              <a:gd name="connsiteY2" fmla="*/ 44657 h 2513993"/>
              <a:gd name="connsiteX3" fmla="*/ 4480560 w 4480560"/>
              <a:gd name="connsiteY3" fmla="*/ 273713 h 2513993"/>
              <a:gd name="connsiteX4" fmla="*/ 2240280 w 4480560"/>
              <a:gd name="connsiteY4" fmla="*/ 2513993 h 2513993"/>
              <a:gd name="connsiteX5" fmla="*/ 0 w 4480560"/>
              <a:gd name="connsiteY5" fmla="*/ 273713 h 2513993"/>
              <a:gd name="connsiteX6" fmla="*/ 11567 w 4480560"/>
              <a:gd name="connsiteY6" fmla="*/ 44657 h 2513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80560" h="2513993">
                <a:moveTo>
                  <a:pt x="18382" y="0"/>
                </a:moveTo>
                <a:lnTo>
                  <a:pt x="4462178" y="0"/>
                </a:lnTo>
                <a:lnTo>
                  <a:pt x="4468994" y="44657"/>
                </a:lnTo>
                <a:cubicBezTo>
                  <a:pt x="4476642" y="119969"/>
                  <a:pt x="4480560" y="196384"/>
                  <a:pt x="4480560" y="273713"/>
                </a:cubicBezTo>
                <a:cubicBezTo>
                  <a:pt x="4480560" y="1510985"/>
                  <a:pt x="3477552" y="2513993"/>
                  <a:pt x="2240280" y="2513993"/>
                </a:cubicBezTo>
                <a:cubicBezTo>
                  <a:pt x="1003008" y="2513993"/>
                  <a:pt x="0" y="1510985"/>
                  <a:pt x="0" y="273713"/>
                </a:cubicBezTo>
                <a:cubicBezTo>
                  <a:pt x="0" y="196384"/>
                  <a:pt x="3918" y="119969"/>
                  <a:pt x="11567" y="4465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7" name="Freeform: Shape 76">
            <a:extLst>
              <a:ext uri="{FF2B5EF4-FFF2-40B4-BE49-F238E27FC236}">
                <a16:creationId xmlns:a16="http://schemas.microsoft.com/office/drawing/2014/main" id="{E4EE7214-AC05-465E-A501-65AA04EF5E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98355" y="2"/>
            <a:ext cx="4151376" cy="2349401"/>
          </a:xfrm>
          <a:custGeom>
            <a:avLst/>
            <a:gdLst>
              <a:gd name="connsiteX0" fmla="*/ 20101 w 4151376"/>
              <a:gd name="connsiteY0" fmla="*/ 0 h 2349401"/>
              <a:gd name="connsiteX1" fmla="*/ 4131276 w 4151376"/>
              <a:gd name="connsiteY1" fmla="*/ 0 h 2349401"/>
              <a:gd name="connsiteX2" fmla="*/ 4140659 w 4151376"/>
              <a:gd name="connsiteY2" fmla="*/ 61486 h 2349401"/>
              <a:gd name="connsiteX3" fmla="*/ 4151376 w 4151376"/>
              <a:gd name="connsiteY3" fmla="*/ 273713 h 2349401"/>
              <a:gd name="connsiteX4" fmla="*/ 2075688 w 4151376"/>
              <a:gd name="connsiteY4" fmla="*/ 2349401 h 2349401"/>
              <a:gd name="connsiteX5" fmla="*/ 0 w 4151376"/>
              <a:gd name="connsiteY5" fmla="*/ 273713 h 2349401"/>
              <a:gd name="connsiteX6" fmla="*/ 10717 w 4151376"/>
              <a:gd name="connsiteY6" fmla="*/ 61486 h 2349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51376" h="2349401">
                <a:moveTo>
                  <a:pt x="20101" y="0"/>
                </a:moveTo>
                <a:lnTo>
                  <a:pt x="4131276" y="0"/>
                </a:lnTo>
                <a:lnTo>
                  <a:pt x="4140659" y="61486"/>
                </a:lnTo>
                <a:cubicBezTo>
                  <a:pt x="4147746" y="131265"/>
                  <a:pt x="4151376" y="202065"/>
                  <a:pt x="4151376" y="273713"/>
                </a:cubicBezTo>
                <a:cubicBezTo>
                  <a:pt x="4151376" y="1420084"/>
                  <a:pt x="3222059" y="2349401"/>
                  <a:pt x="2075688" y="2349401"/>
                </a:cubicBezTo>
                <a:cubicBezTo>
                  <a:pt x="929317" y="2349401"/>
                  <a:pt x="0" y="1420084"/>
                  <a:pt x="0" y="273713"/>
                </a:cubicBezTo>
                <a:cubicBezTo>
                  <a:pt x="0" y="202065"/>
                  <a:pt x="3630" y="131265"/>
                  <a:pt x="10717" y="6148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Content Placeholder 3" descr="A close up of a logo&#10;&#10;Description generated with very high confidence">
            <a:extLst>
              <a:ext uri="{FF2B5EF4-FFF2-40B4-BE49-F238E27FC236}">
                <a16:creationId xmlns:a16="http://schemas.microsoft.com/office/drawing/2014/main" id="{C0342D93-9D7E-4700-8FC3-B921799E1E98}"/>
              </a:ext>
            </a:extLst>
          </p:cNvPr>
          <p:cNvPicPr>
            <a:picLocks/>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14326" y="1926265"/>
            <a:ext cx="3722836" cy="3924598"/>
          </a:xfrm>
          <a:prstGeom prst="rect">
            <a:avLst/>
          </a:prstGeom>
        </p:spPr>
      </p:pic>
      <p:pic>
        <p:nvPicPr>
          <p:cNvPr id="4098" name="Picture 2">
            <a:extLst>
              <a:ext uri="{FF2B5EF4-FFF2-40B4-BE49-F238E27FC236}">
                <a16:creationId xmlns:a16="http://schemas.microsoft.com/office/drawing/2014/main" id="{3100F733-EEAB-48C1-A281-8CF198154B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96164" y="134995"/>
            <a:ext cx="2559365" cy="1810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29739362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8D99678-7055-4DF7-B24C-31371B1E7D83}"/>
              </a:ext>
            </a:extLst>
          </p:cNvPr>
          <p:cNvSpPr/>
          <p:nvPr/>
        </p:nvSpPr>
        <p:spPr>
          <a:xfrm>
            <a:off x="4755203" y="1088823"/>
            <a:ext cx="6920982" cy="2031325"/>
          </a:xfrm>
          <a:prstGeom prst="rect">
            <a:avLst/>
          </a:prstGeom>
        </p:spPr>
        <p:txBody>
          <a:bodyPr wrap="square" lIns="91440" tIns="45720" rIns="91440" bIns="45720" anchor="t">
            <a:spAutoFit/>
          </a:bodyPr>
          <a:lstStyle/>
          <a:p>
            <a:pPr marL="285750" indent="-285750" fontAlgn="t">
              <a:buFont typeface="Arial" panose="020B0604020202020204" pitchFamily="34" charset="0"/>
              <a:buChar char="•"/>
            </a:pPr>
            <a:r>
              <a:rPr lang="en-GB" sz="2400" b="0" i="0" u="none" strike="noStrike" dirty="0">
                <a:solidFill>
                  <a:srgbClr val="000000"/>
                </a:solidFill>
                <a:effectLst/>
                <a:latin typeface="Arial" panose="020B0604020202020204" pitchFamily="34" charset="0"/>
              </a:rPr>
              <a:t>We are a 'parliament' of 29 Year 5 and 6 pupils </a:t>
            </a:r>
          </a:p>
          <a:p>
            <a:pPr fontAlgn="t"/>
            <a:r>
              <a:rPr lang="en-GB" sz="2400" b="0" i="0" u="none" strike="noStrike" dirty="0">
                <a:solidFill>
                  <a:srgbClr val="000000"/>
                </a:solidFill>
                <a:effectLst/>
                <a:latin typeface="Arial"/>
                <a:cs typeface="Arial"/>
              </a:rPr>
              <a:t>taught by Mrs Draycott</a:t>
            </a:r>
          </a:p>
          <a:p>
            <a:pPr marL="285750" indent="-285750" fontAlgn="t">
              <a:buFont typeface="Arial" panose="020B0604020202020204" pitchFamily="34" charset="0"/>
              <a:buChar char="•"/>
            </a:pPr>
            <a:r>
              <a:rPr lang="en-GB" sz="2400" dirty="0">
                <a:solidFill>
                  <a:srgbClr val="000000"/>
                </a:solidFill>
                <a:latin typeface="Arial"/>
                <a:cs typeface="Arial"/>
              </a:rPr>
              <a:t>S</a:t>
            </a:r>
            <a:r>
              <a:rPr lang="en-GB" sz="2400" b="0" i="0" u="none" strike="noStrike" dirty="0">
                <a:solidFill>
                  <a:srgbClr val="000000"/>
                </a:solidFill>
                <a:effectLst/>
                <a:latin typeface="Arial"/>
                <a:cs typeface="Arial"/>
              </a:rPr>
              <a:t>upported by </a:t>
            </a:r>
            <a:r>
              <a:rPr lang="en-GB" sz="2400" dirty="0">
                <a:solidFill>
                  <a:srgbClr val="000000"/>
                </a:solidFill>
                <a:latin typeface="Arial"/>
                <a:cs typeface="Arial"/>
              </a:rPr>
              <a:t>Mrs Lorgat</a:t>
            </a:r>
            <a:r>
              <a:rPr lang="en-GB" sz="2400" b="0" i="0" u="none" strike="noStrike" dirty="0">
                <a:solidFill>
                  <a:srgbClr val="000000"/>
                </a:solidFill>
                <a:effectLst/>
                <a:latin typeface="Arial"/>
                <a:cs typeface="Arial"/>
              </a:rPr>
              <a:t>.</a:t>
            </a:r>
          </a:p>
          <a:p>
            <a:pPr fontAlgn="t"/>
            <a:endParaRPr lang="en-GB" dirty="0">
              <a:solidFill>
                <a:srgbClr val="000000"/>
              </a:solidFill>
              <a:latin typeface="Arial" panose="020B0604020202020204" pitchFamily="34" charset="0"/>
            </a:endParaRPr>
          </a:p>
          <a:p>
            <a:pPr fontAlgn="t"/>
            <a:endParaRPr lang="en-GB" b="0" i="0" u="none" strike="noStrike" dirty="0">
              <a:solidFill>
                <a:srgbClr val="000000"/>
              </a:solidFill>
              <a:effectLst/>
              <a:latin typeface="Arial" panose="020B0604020202020204" pitchFamily="34" charset="0"/>
            </a:endParaRPr>
          </a:p>
          <a:p>
            <a:pPr fontAlgn="t"/>
            <a:endParaRPr lang="en-GB" b="0" i="0" u="none" strike="noStrike" dirty="0">
              <a:solidFill>
                <a:srgbClr val="000000"/>
              </a:solidFill>
              <a:effectLst/>
              <a:latin typeface="Arial" panose="020B0604020202020204" pitchFamily="34" charset="0"/>
            </a:endParaRPr>
          </a:p>
        </p:txBody>
      </p:sp>
      <p:sp>
        <p:nvSpPr>
          <p:cNvPr id="3" name="Rectangle 2">
            <a:extLst>
              <a:ext uri="{FF2B5EF4-FFF2-40B4-BE49-F238E27FC236}">
                <a16:creationId xmlns:a16="http://schemas.microsoft.com/office/drawing/2014/main" id="{B09782EB-F91F-4980-8FDB-A1A0EB26E77D}"/>
              </a:ext>
            </a:extLst>
          </p:cNvPr>
          <p:cNvSpPr/>
          <p:nvPr/>
        </p:nvSpPr>
        <p:spPr>
          <a:xfrm>
            <a:off x="2058492" y="5623655"/>
            <a:ext cx="7598875" cy="707886"/>
          </a:xfrm>
          <a:prstGeom prst="rect">
            <a:avLst/>
          </a:prstGeom>
        </p:spPr>
        <p:txBody>
          <a:bodyPr wrap="none">
            <a:spAutoFit/>
          </a:bodyPr>
          <a:lstStyle/>
          <a:p>
            <a:pPr fontAlgn="t"/>
            <a:r>
              <a:rPr lang="en-GB" sz="4000" b="0" i="0" u="none" strike="noStrike" dirty="0">
                <a:solidFill>
                  <a:srgbClr val="000000"/>
                </a:solidFill>
                <a:effectLst/>
                <a:latin typeface="Arial" panose="020B0604020202020204" pitchFamily="34" charset="0"/>
              </a:rPr>
              <a:t>We work hard and we play hard!</a:t>
            </a:r>
            <a:r>
              <a:rPr lang="en-GB" b="0" i="0" u="none" strike="noStrike" dirty="0">
                <a:solidFill>
                  <a:srgbClr val="000000"/>
                </a:solidFill>
                <a:effectLst/>
                <a:latin typeface="Arial" panose="020B0604020202020204" pitchFamily="34" charset="0"/>
              </a:rPr>
              <a:t>.</a:t>
            </a:r>
          </a:p>
        </p:txBody>
      </p:sp>
      <p:sp>
        <p:nvSpPr>
          <p:cNvPr id="4" name="Rectangle 3">
            <a:extLst>
              <a:ext uri="{FF2B5EF4-FFF2-40B4-BE49-F238E27FC236}">
                <a16:creationId xmlns:a16="http://schemas.microsoft.com/office/drawing/2014/main" id="{4E4C8705-AB04-493A-BC4D-1D150CEA68FA}"/>
              </a:ext>
            </a:extLst>
          </p:cNvPr>
          <p:cNvSpPr/>
          <p:nvPr/>
        </p:nvSpPr>
        <p:spPr>
          <a:xfrm>
            <a:off x="4888243" y="3120148"/>
            <a:ext cx="7121614" cy="2308324"/>
          </a:xfrm>
          <a:prstGeom prst="rect">
            <a:avLst/>
          </a:prstGeom>
        </p:spPr>
        <p:txBody>
          <a:bodyPr wrap="square">
            <a:spAutoFit/>
          </a:bodyPr>
          <a:lstStyle/>
          <a:p>
            <a:r>
              <a:rPr lang="en-GB" sz="2400" b="0" i="0" u="none" strike="noStrike" dirty="0">
                <a:solidFill>
                  <a:srgbClr val="000000"/>
                </a:solidFill>
                <a:effectLst/>
                <a:latin typeface="Arial" panose="020B0604020202020204" pitchFamily="34" charset="0"/>
              </a:rPr>
              <a:t> During the two years that the children spend in 'Owls' class, they will grow as individuals and blossom into well rounded people, ready to embrace life's journey. Children encounter new experiences, have many challenges and also have fun! </a:t>
            </a:r>
            <a:endParaRPr lang="en-GB" sz="2400" dirty="0"/>
          </a:p>
        </p:txBody>
      </p:sp>
      <p:pic>
        <p:nvPicPr>
          <p:cNvPr id="3075" name="Picture 3" descr="th?u=http%3a%2f%2fcontent">
            <a:extLst>
              <a:ext uri="{FF2B5EF4-FFF2-40B4-BE49-F238E27FC236}">
                <a16:creationId xmlns:a16="http://schemas.microsoft.com/office/drawing/2014/main" id="{46CB05E9-8B1A-40A3-B6BE-D901F5F253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1596" y="730881"/>
            <a:ext cx="3889935" cy="4257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377145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FCDB6F2-2A15-49CA-87B7-05AC274F79F5}"/>
              </a:ext>
            </a:extLst>
          </p:cNvPr>
          <p:cNvSpPr>
            <a:spLocks noGrp="1"/>
          </p:cNvSpPr>
          <p:nvPr>
            <p:ph idx="1"/>
          </p:nvPr>
        </p:nvSpPr>
        <p:spPr>
          <a:xfrm>
            <a:off x="746917" y="5290045"/>
            <a:ext cx="10515600" cy="4351338"/>
          </a:xfrm>
        </p:spPr>
        <p:txBody>
          <a:bodyPr/>
          <a:lstStyle/>
          <a:p>
            <a:endParaRPr lang="en-GB" dirty="0"/>
          </a:p>
        </p:txBody>
      </p:sp>
      <p:sp>
        <p:nvSpPr>
          <p:cNvPr id="4" name="Rectangle 3">
            <a:extLst>
              <a:ext uri="{FF2B5EF4-FFF2-40B4-BE49-F238E27FC236}">
                <a16:creationId xmlns:a16="http://schemas.microsoft.com/office/drawing/2014/main" id="{19D54DED-FCE6-4C30-AED1-3BB3E9C2EC08}"/>
              </a:ext>
            </a:extLst>
          </p:cNvPr>
          <p:cNvSpPr/>
          <p:nvPr/>
        </p:nvSpPr>
        <p:spPr>
          <a:xfrm>
            <a:off x="937723" y="245441"/>
            <a:ext cx="10399713" cy="954107"/>
          </a:xfrm>
          <a:prstGeom prst="rect">
            <a:avLst/>
          </a:prstGeom>
        </p:spPr>
        <p:txBody>
          <a:bodyPr wrap="square">
            <a:spAutoFit/>
          </a:bodyPr>
          <a:lstStyle/>
          <a:p>
            <a:r>
              <a:rPr lang="en-GB" sz="2800" b="0" i="0" u="none" strike="noStrike" dirty="0">
                <a:solidFill>
                  <a:srgbClr val="000000"/>
                </a:solidFill>
                <a:effectLst/>
                <a:latin typeface="Arial" panose="020B0604020202020204" pitchFamily="34" charset="0"/>
              </a:rPr>
              <a:t>Part of our role as Year 5/6 teachers is to prepare children for life beyond Balderstone.</a:t>
            </a:r>
            <a:endParaRPr lang="en-GB" sz="2800" dirty="0"/>
          </a:p>
        </p:txBody>
      </p:sp>
      <p:sp>
        <p:nvSpPr>
          <p:cNvPr id="5" name="Rectangle 4">
            <a:extLst>
              <a:ext uri="{FF2B5EF4-FFF2-40B4-BE49-F238E27FC236}">
                <a16:creationId xmlns:a16="http://schemas.microsoft.com/office/drawing/2014/main" id="{814BBFEB-1654-4E53-AE55-FC534892D5A4}"/>
              </a:ext>
            </a:extLst>
          </p:cNvPr>
          <p:cNvSpPr/>
          <p:nvPr/>
        </p:nvSpPr>
        <p:spPr>
          <a:xfrm>
            <a:off x="812615" y="1279235"/>
            <a:ext cx="10972801" cy="954107"/>
          </a:xfrm>
          <a:prstGeom prst="rect">
            <a:avLst/>
          </a:prstGeom>
        </p:spPr>
        <p:txBody>
          <a:bodyPr wrap="square">
            <a:spAutoFit/>
          </a:bodyPr>
          <a:lstStyle/>
          <a:p>
            <a:r>
              <a:rPr lang="en-GB" sz="2800" b="0" i="0" u="none" strike="noStrike" dirty="0">
                <a:solidFill>
                  <a:srgbClr val="000000"/>
                </a:solidFill>
                <a:effectLst/>
                <a:latin typeface="Arial" panose="020B0604020202020204" pitchFamily="34" charset="0"/>
              </a:rPr>
              <a:t>Greater expectations on the children in terms of</a:t>
            </a:r>
            <a:r>
              <a:rPr lang="en-GB" sz="2800" b="1" i="0" u="none" strike="noStrike" dirty="0">
                <a:solidFill>
                  <a:srgbClr val="000000"/>
                </a:solidFill>
                <a:effectLst/>
                <a:latin typeface="Arial" panose="020B0604020202020204" pitchFamily="34" charset="0"/>
              </a:rPr>
              <a:t> INDEPENDENCE and RESPONSIBILITY</a:t>
            </a:r>
            <a:r>
              <a:rPr lang="en-GB" b="1" dirty="0">
                <a:solidFill>
                  <a:srgbClr val="000000"/>
                </a:solidFill>
                <a:latin typeface="Arial" panose="020B0604020202020204" pitchFamily="34" charset="0"/>
              </a:rPr>
              <a:t>.</a:t>
            </a:r>
            <a:endParaRPr lang="en-GB" dirty="0"/>
          </a:p>
        </p:txBody>
      </p:sp>
      <p:sp>
        <p:nvSpPr>
          <p:cNvPr id="6" name="Rectangle 5">
            <a:extLst>
              <a:ext uri="{FF2B5EF4-FFF2-40B4-BE49-F238E27FC236}">
                <a16:creationId xmlns:a16="http://schemas.microsoft.com/office/drawing/2014/main" id="{404435E7-7FE1-4DF5-9D01-58D547E1AFA6}"/>
              </a:ext>
            </a:extLst>
          </p:cNvPr>
          <p:cNvSpPr/>
          <p:nvPr/>
        </p:nvSpPr>
        <p:spPr>
          <a:xfrm>
            <a:off x="885214" y="2341966"/>
            <a:ext cx="10827605" cy="954107"/>
          </a:xfrm>
          <a:prstGeom prst="rect">
            <a:avLst/>
          </a:prstGeom>
        </p:spPr>
        <p:txBody>
          <a:bodyPr wrap="square">
            <a:spAutoFit/>
          </a:bodyPr>
          <a:lstStyle/>
          <a:p>
            <a:r>
              <a:rPr lang="en-GB" sz="2800" b="0" i="0" u="none" strike="noStrike" dirty="0">
                <a:solidFill>
                  <a:srgbClr val="000000"/>
                </a:solidFill>
                <a:effectLst/>
                <a:latin typeface="Arial" panose="020B0604020202020204" pitchFamily="34" charset="0"/>
              </a:rPr>
              <a:t>We will expect children to develop more independence during their time with us as we begin to prepare them for high school life. </a:t>
            </a:r>
            <a:endParaRPr lang="en-GB" sz="2800" dirty="0"/>
          </a:p>
        </p:txBody>
      </p:sp>
      <p:sp>
        <p:nvSpPr>
          <p:cNvPr id="7" name="Rectangle 6">
            <a:extLst>
              <a:ext uri="{FF2B5EF4-FFF2-40B4-BE49-F238E27FC236}">
                <a16:creationId xmlns:a16="http://schemas.microsoft.com/office/drawing/2014/main" id="{4EEB6167-C1C6-4E24-B683-ED80A7FE30C4}"/>
              </a:ext>
            </a:extLst>
          </p:cNvPr>
          <p:cNvSpPr/>
          <p:nvPr/>
        </p:nvSpPr>
        <p:spPr>
          <a:xfrm>
            <a:off x="746917" y="3434862"/>
            <a:ext cx="11038499" cy="954107"/>
          </a:xfrm>
          <a:prstGeom prst="rect">
            <a:avLst/>
          </a:prstGeom>
        </p:spPr>
        <p:txBody>
          <a:bodyPr wrap="square">
            <a:spAutoFit/>
          </a:bodyPr>
          <a:lstStyle/>
          <a:p>
            <a:r>
              <a:rPr lang="en-GB" sz="2800" b="0" i="0" u="none" strike="noStrike" dirty="0">
                <a:solidFill>
                  <a:srgbClr val="000000"/>
                </a:solidFill>
                <a:effectLst/>
                <a:latin typeface="Arial" panose="020B0604020202020204" pitchFamily="34" charset="0"/>
              </a:rPr>
              <a:t>Setting periods of time aside on a regular basis for homework and handing work in on time.</a:t>
            </a:r>
            <a:endParaRPr lang="en-GB" sz="2800" dirty="0"/>
          </a:p>
        </p:txBody>
      </p:sp>
      <p:sp>
        <p:nvSpPr>
          <p:cNvPr id="8" name="Rectangle 7">
            <a:extLst>
              <a:ext uri="{FF2B5EF4-FFF2-40B4-BE49-F238E27FC236}">
                <a16:creationId xmlns:a16="http://schemas.microsoft.com/office/drawing/2014/main" id="{70690026-85A2-45E8-B463-72DEE59062A5}"/>
              </a:ext>
            </a:extLst>
          </p:cNvPr>
          <p:cNvSpPr/>
          <p:nvPr/>
        </p:nvSpPr>
        <p:spPr>
          <a:xfrm>
            <a:off x="746917" y="4577897"/>
            <a:ext cx="9548446" cy="523220"/>
          </a:xfrm>
          <a:prstGeom prst="rect">
            <a:avLst/>
          </a:prstGeom>
        </p:spPr>
        <p:txBody>
          <a:bodyPr wrap="square">
            <a:spAutoFit/>
          </a:bodyPr>
          <a:lstStyle/>
          <a:p>
            <a:r>
              <a:rPr lang="en-GB" sz="2800" dirty="0">
                <a:solidFill>
                  <a:srgbClr val="000000"/>
                </a:solidFill>
                <a:latin typeface="Arial" panose="020B0604020202020204" pitchFamily="34" charset="0"/>
              </a:rPr>
              <a:t>B</a:t>
            </a:r>
            <a:r>
              <a:rPr lang="en-GB" sz="2800" b="0" i="0" u="none" strike="noStrike" dirty="0">
                <a:solidFill>
                  <a:srgbClr val="000000"/>
                </a:solidFill>
                <a:effectLst/>
                <a:latin typeface="Arial" panose="020B0604020202020204" pitchFamily="34" charset="0"/>
              </a:rPr>
              <a:t>eing organised—remembering what is needed and when.</a:t>
            </a:r>
            <a:endParaRPr lang="en-GB" sz="2800" dirty="0"/>
          </a:p>
        </p:txBody>
      </p:sp>
    </p:spTree>
    <p:extLst>
      <p:ext uri="{BB962C8B-B14F-4D97-AF65-F5344CB8AC3E}">
        <p14:creationId xmlns:p14="http://schemas.microsoft.com/office/powerpoint/2010/main" val="429399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nodePh="1">
                                  <p:stCondLst>
                                    <p:cond delay="0"/>
                                  </p:stCondLst>
                                  <p:endCondLst>
                                    <p:cond evt="begin" delay="0">
                                      <p:tn val="25"/>
                                    </p:cond>
                                  </p:endCondLst>
                                  <p:childTnLst>
                                    <p:set>
                                      <p:cBhvr>
                                        <p:cTn id="2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4AF1A-DBC6-40E0-BDBB-463C89A53B65}"/>
              </a:ext>
            </a:extLst>
          </p:cNvPr>
          <p:cNvSpPr>
            <a:spLocks noGrp="1"/>
          </p:cNvSpPr>
          <p:nvPr>
            <p:ph type="title"/>
          </p:nvPr>
        </p:nvSpPr>
        <p:spPr>
          <a:xfrm>
            <a:off x="838200" y="365125"/>
            <a:ext cx="10515600" cy="948660"/>
          </a:xfrm>
        </p:spPr>
        <p:txBody>
          <a:bodyPr/>
          <a:lstStyle/>
          <a:p>
            <a:pPr algn="ctr"/>
            <a:r>
              <a:rPr lang="en-GB" b="1" u="sng" dirty="0"/>
              <a:t>Equipment/ Resources needed</a:t>
            </a:r>
          </a:p>
        </p:txBody>
      </p:sp>
      <p:sp>
        <p:nvSpPr>
          <p:cNvPr id="3" name="Content Placeholder 2">
            <a:extLst>
              <a:ext uri="{FF2B5EF4-FFF2-40B4-BE49-F238E27FC236}">
                <a16:creationId xmlns:a16="http://schemas.microsoft.com/office/drawing/2014/main" id="{DE3011DB-1B7F-41AE-9477-BEC959CFD3ED}"/>
              </a:ext>
            </a:extLst>
          </p:cNvPr>
          <p:cNvSpPr>
            <a:spLocks noGrp="1"/>
          </p:cNvSpPr>
          <p:nvPr>
            <p:ph idx="1"/>
          </p:nvPr>
        </p:nvSpPr>
        <p:spPr>
          <a:xfrm>
            <a:off x="762000" y="1231302"/>
            <a:ext cx="10515600" cy="4777154"/>
          </a:xfrm>
        </p:spPr>
        <p:txBody>
          <a:bodyPr vert="horz" lIns="91440" tIns="45720" rIns="91440" bIns="45720" rtlCol="0" anchor="t">
            <a:normAutofit/>
          </a:bodyPr>
          <a:lstStyle/>
          <a:p>
            <a:r>
              <a:rPr lang="en-GB" dirty="0"/>
              <a:t>A </a:t>
            </a:r>
            <a:r>
              <a:rPr lang="en-GB" b="1" u="sng" dirty="0">
                <a:solidFill>
                  <a:srgbClr val="FF0000"/>
                </a:solidFill>
              </a:rPr>
              <a:t>full PE kit </a:t>
            </a:r>
            <a:r>
              <a:rPr lang="en-GB" b="1" u="sng" dirty="0"/>
              <a:t>– PE days are Monday and Tuesday</a:t>
            </a:r>
            <a:endParaRPr lang="en-GB" dirty="0"/>
          </a:p>
          <a:p>
            <a:pPr marL="0" indent="0">
              <a:buNone/>
            </a:pPr>
            <a:endParaRPr lang="en-GB" dirty="0">
              <a:cs typeface="Calibri"/>
            </a:endParaRPr>
          </a:p>
          <a:p>
            <a:r>
              <a:rPr lang="en-GB" dirty="0"/>
              <a:t>   </a:t>
            </a:r>
            <a:r>
              <a:rPr lang="en-GB" b="1" u="sng" dirty="0">
                <a:solidFill>
                  <a:srgbClr val="FF0000"/>
                </a:solidFill>
              </a:rPr>
              <a:t>NO JEWELLERY </a:t>
            </a:r>
            <a:r>
              <a:rPr lang="en-GB" dirty="0"/>
              <a:t>SHOULD BE WORN FOR PE </a:t>
            </a:r>
          </a:p>
          <a:p>
            <a:r>
              <a:rPr lang="en-GB" dirty="0"/>
              <a:t>   </a:t>
            </a:r>
          </a:p>
          <a:p>
            <a:r>
              <a:rPr lang="en-GB" dirty="0"/>
              <a:t> A </a:t>
            </a:r>
            <a:r>
              <a:rPr lang="en-GB" b="1" u="sng" dirty="0">
                <a:solidFill>
                  <a:srgbClr val="FF0000"/>
                </a:solidFill>
              </a:rPr>
              <a:t>named water bottle </a:t>
            </a:r>
          </a:p>
          <a:p>
            <a:endParaRPr lang="en-GB" b="1" i="1" u="sng" dirty="0"/>
          </a:p>
          <a:p>
            <a:r>
              <a:rPr lang="en-GB" b="1" i="1" u="sng" dirty="0"/>
              <a:t>Please ensure that all items come to school are clearly  labelled with your child’s name. </a:t>
            </a:r>
          </a:p>
          <a:p>
            <a:pPr marL="0" indent="0">
              <a:buNone/>
            </a:pPr>
            <a:endParaRPr lang="en-GB" dirty="0"/>
          </a:p>
        </p:txBody>
      </p:sp>
    </p:spTree>
    <p:extLst>
      <p:ext uri="{BB962C8B-B14F-4D97-AF65-F5344CB8AC3E}">
        <p14:creationId xmlns:p14="http://schemas.microsoft.com/office/powerpoint/2010/main" val="31954106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AC1DA-A80A-4C69-A5F4-698806CEA64B}"/>
              </a:ext>
            </a:extLst>
          </p:cNvPr>
          <p:cNvSpPr>
            <a:spLocks noGrp="1"/>
          </p:cNvSpPr>
          <p:nvPr>
            <p:ph type="title"/>
          </p:nvPr>
        </p:nvSpPr>
        <p:spPr/>
        <p:txBody>
          <a:bodyPr/>
          <a:lstStyle/>
          <a:p>
            <a:pPr algn="ctr"/>
            <a:r>
              <a:rPr lang="en-GB" b="1" u="sng" dirty="0"/>
              <a:t>Homework</a:t>
            </a:r>
          </a:p>
        </p:txBody>
      </p:sp>
      <p:sp>
        <p:nvSpPr>
          <p:cNvPr id="3" name="Content Placeholder 2">
            <a:extLst>
              <a:ext uri="{FF2B5EF4-FFF2-40B4-BE49-F238E27FC236}">
                <a16:creationId xmlns:a16="http://schemas.microsoft.com/office/drawing/2014/main" id="{1AFEE9EC-A943-4671-95F5-E1B33BAAB2B1}"/>
              </a:ext>
            </a:extLst>
          </p:cNvPr>
          <p:cNvSpPr>
            <a:spLocks noGrp="1"/>
          </p:cNvSpPr>
          <p:nvPr>
            <p:ph idx="1"/>
          </p:nvPr>
        </p:nvSpPr>
        <p:spPr>
          <a:xfrm>
            <a:off x="838199" y="1430215"/>
            <a:ext cx="11088061" cy="5062660"/>
          </a:xfrm>
        </p:spPr>
        <p:txBody>
          <a:bodyPr vert="horz" lIns="91440" tIns="45720" rIns="91440" bIns="45720" rtlCol="0" anchor="t">
            <a:normAutofit lnSpcReduction="10000"/>
          </a:bodyPr>
          <a:lstStyle/>
          <a:p>
            <a:r>
              <a:rPr lang="en-GB" b="1" u="sng" dirty="0">
                <a:solidFill>
                  <a:srgbClr val="FF0000"/>
                </a:solidFill>
              </a:rPr>
              <a:t>Maths</a:t>
            </a:r>
            <a:r>
              <a:rPr lang="en-GB" dirty="0"/>
              <a:t> will be set on a Friday and should be handed in the following Thursday</a:t>
            </a:r>
            <a:endParaRPr lang="en-GB" dirty="0">
              <a:cs typeface="Calibri"/>
            </a:endParaRPr>
          </a:p>
          <a:p>
            <a:r>
              <a:rPr lang="en-GB" b="1" u="sng" dirty="0">
                <a:solidFill>
                  <a:srgbClr val="FF0000"/>
                </a:solidFill>
              </a:rPr>
              <a:t>Spellings </a:t>
            </a:r>
            <a:r>
              <a:rPr lang="en-GB" dirty="0"/>
              <a:t>will be on Spelling Shed from Friday and will be tested the following Friday.  This will be used alongside our no-nonsense spelling strategies.</a:t>
            </a:r>
          </a:p>
          <a:p>
            <a:r>
              <a:rPr lang="en-GB" b="1" u="sng" dirty="0">
                <a:solidFill>
                  <a:srgbClr val="FF0000"/>
                </a:solidFill>
              </a:rPr>
              <a:t>Reading</a:t>
            </a:r>
            <a:r>
              <a:rPr lang="en-GB" dirty="0"/>
              <a:t>. It is essential that children read EVERY DAY.  More and more research confirms what teachers have been saying for years.  Reading helps your child in all academic areas. At least 3 signatures a week.  </a:t>
            </a:r>
          </a:p>
          <a:p>
            <a:r>
              <a:rPr lang="en-GB" b="1" u="sng" dirty="0">
                <a:solidFill>
                  <a:srgbClr val="FF0000"/>
                </a:solidFill>
              </a:rPr>
              <a:t>Times Tables</a:t>
            </a:r>
            <a:r>
              <a:rPr lang="en-GB" dirty="0"/>
              <a:t>. These are essential for mathematics skills. Children should also practice these EVERY DAY – Times table Rockstars</a:t>
            </a:r>
          </a:p>
          <a:p>
            <a:r>
              <a:rPr lang="en-GB" b="1" u="sng" dirty="0">
                <a:solidFill>
                  <a:srgbClr val="FF0000"/>
                </a:solidFill>
              </a:rPr>
              <a:t>Projects</a:t>
            </a:r>
            <a:r>
              <a:rPr lang="en-GB" dirty="0"/>
              <a:t>—Children will occasionally receive projects connected to their topic work.  </a:t>
            </a:r>
          </a:p>
        </p:txBody>
      </p:sp>
      <p:pic>
        <p:nvPicPr>
          <p:cNvPr id="4" name="Picture 2">
            <a:extLst>
              <a:ext uri="{FF2B5EF4-FFF2-40B4-BE49-F238E27FC236}">
                <a16:creationId xmlns:a16="http://schemas.microsoft.com/office/drawing/2014/main" id="{CF893EB2-99A0-4735-BB90-6272376A6F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70352" y="149965"/>
            <a:ext cx="1855909" cy="131305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443659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5104C674-A4E9-4EA2-87BB-BD52A75DB0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9667" y="280894"/>
            <a:ext cx="2394408" cy="169404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Title 5">
            <a:extLst>
              <a:ext uri="{FF2B5EF4-FFF2-40B4-BE49-F238E27FC236}">
                <a16:creationId xmlns:a16="http://schemas.microsoft.com/office/drawing/2014/main" id="{5F5BF308-486F-4522-99DE-C18C5893AC70}"/>
              </a:ext>
            </a:extLst>
          </p:cNvPr>
          <p:cNvSpPr>
            <a:spLocks noGrp="1"/>
          </p:cNvSpPr>
          <p:nvPr>
            <p:ph type="title"/>
          </p:nvPr>
        </p:nvSpPr>
        <p:spPr/>
        <p:txBody>
          <a:bodyPr/>
          <a:lstStyle/>
          <a:p>
            <a:r>
              <a:rPr lang="en-GB" b="1" u="sng" dirty="0"/>
              <a:t>Book Spines</a:t>
            </a:r>
            <a:r>
              <a:rPr lang="en-GB" dirty="0"/>
              <a:t>:</a:t>
            </a:r>
            <a:br>
              <a:rPr lang="en-GB" dirty="0"/>
            </a:br>
            <a:endParaRPr lang="en-GB" dirty="0"/>
          </a:p>
        </p:txBody>
      </p:sp>
      <p:sp>
        <p:nvSpPr>
          <p:cNvPr id="11" name="Rectangle 2">
            <a:extLst>
              <a:ext uri="{FF2B5EF4-FFF2-40B4-BE49-F238E27FC236}">
                <a16:creationId xmlns:a16="http://schemas.microsoft.com/office/drawing/2014/main" id="{53E39AA8-1222-6232-24C8-6DD399FB767F}"/>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5" name="Picture 1" descr="The Nowhere Emporium - 9781782501251 - Scholastic">
            <a:extLst>
              <a:ext uri="{FF2B5EF4-FFF2-40B4-BE49-F238E27FC236}">
                <a16:creationId xmlns:a16="http://schemas.microsoft.com/office/drawing/2014/main" id="{21B4D756-C017-BB8D-BE8A-B7922F6DF595}"/>
              </a:ext>
            </a:extLst>
          </p:cNvPr>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617647" y="1470687"/>
            <a:ext cx="1308100" cy="19939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4">
            <a:extLst>
              <a:ext uri="{FF2B5EF4-FFF2-40B4-BE49-F238E27FC236}">
                <a16:creationId xmlns:a16="http://schemas.microsoft.com/office/drawing/2014/main" id="{E5540B7A-092F-1D96-DC8B-89D13E6B4A5F}"/>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7" name="Picture 27" descr="A Christmas Carol By Charles Dickens">
            <a:extLst>
              <a:ext uri="{FF2B5EF4-FFF2-40B4-BE49-F238E27FC236}">
                <a16:creationId xmlns:a16="http://schemas.microsoft.com/office/drawing/2014/main" id="{04D26F2B-B0F2-1C81-6A02-06555DD044BC}"/>
              </a:ext>
            </a:extLst>
          </p:cNvPr>
          <p:cNvPicPr>
            <a:picLocks noChangeAspect="1" noChangeArrowheads="1"/>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2299757" y="1617416"/>
            <a:ext cx="1548110" cy="2134288"/>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6">
            <a:extLst>
              <a:ext uri="{FF2B5EF4-FFF2-40B4-BE49-F238E27FC236}">
                <a16:creationId xmlns:a16="http://schemas.microsoft.com/office/drawing/2014/main" id="{8C905661-D150-9BED-BF3D-7CE91F473FF4}"/>
              </a:ext>
            </a:extLst>
          </p:cNvPr>
          <p:cNvSpPr>
            <a:spLocks noChangeArrowheads="1"/>
          </p:cNvSpPr>
          <p:nvPr/>
        </p:nvSpPr>
        <p:spPr bwMode="auto">
          <a:xfrm>
            <a:off x="914400" y="433705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8">
            <a:extLst>
              <a:ext uri="{FF2B5EF4-FFF2-40B4-BE49-F238E27FC236}">
                <a16:creationId xmlns:a16="http://schemas.microsoft.com/office/drawing/2014/main" id="{5CDD4163-231B-B90F-5C6D-8D127B8A0C1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31" name="Picture 1">
            <a:extLst>
              <a:ext uri="{FF2B5EF4-FFF2-40B4-BE49-F238E27FC236}">
                <a16:creationId xmlns:a16="http://schemas.microsoft.com/office/drawing/2014/main" id="{687FD59D-73E6-5B6C-32F1-D187C0B576E0}"/>
              </a:ext>
            </a:extLst>
          </p:cNvPr>
          <p:cNvPicPr>
            <a:picLocks noChangeAspect="1" noChangeArrowheads="1"/>
          </p:cNvPicPr>
          <p:nvPr/>
        </p:nvPicPr>
        <p:blipFill>
          <a:blip r:embed="rId7" r:link="rId8">
            <a:extLst>
              <a:ext uri="{28A0092B-C50C-407E-A947-70E740481C1C}">
                <a14:useLocalDpi xmlns:a14="http://schemas.microsoft.com/office/drawing/2010/main" val="0"/>
              </a:ext>
            </a:extLst>
          </a:blip>
          <a:srcRect/>
          <a:stretch>
            <a:fillRect/>
          </a:stretch>
        </p:blipFill>
        <p:spPr bwMode="auto">
          <a:xfrm>
            <a:off x="4028011" y="1254669"/>
            <a:ext cx="1582805" cy="1917987"/>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0">
            <a:extLst>
              <a:ext uri="{FF2B5EF4-FFF2-40B4-BE49-F238E27FC236}">
                <a16:creationId xmlns:a16="http://schemas.microsoft.com/office/drawing/2014/main" id="{7A8ABA59-B908-EB56-5DCB-3FE14FFCBE93}"/>
              </a:ext>
            </a:extLst>
          </p:cNvPr>
          <p:cNvSpPr>
            <a:spLocks noChangeArrowheads="1"/>
          </p:cNvSpPr>
          <p:nvPr/>
        </p:nvSpPr>
        <p:spPr bwMode="auto">
          <a:xfrm>
            <a:off x="5880296" y="229824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33" name="Picture 12" descr="Shackleton's Journey: 1">
            <a:extLst>
              <a:ext uri="{FF2B5EF4-FFF2-40B4-BE49-F238E27FC236}">
                <a16:creationId xmlns:a16="http://schemas.microsoft.com/office/drawing/2014/main" id="{B36AAF7E-C9A5-602E-8F37-B9559EECC2FC}"/>
              </a:ext>
            </a:extLst>
          </p:cNvPr>
          <p:cNvPicPr>
            <a:picLocks noChangeAspect="1" noChangeArrowheads="1"/>
          </p:cNvPicPr>
          <p:nvPr/>
        </p:nvPicPr>
        <p:blipFill>
          <a:blip r:embed="rId9" r:link="rId10">
            <a:extLst>
              <a:ext uri="{28A0092B-C50C-407E-A947-70E740481C1C}">
                <a14:useLocalDpi xmlns:a14="http://schemas.microsoft.com/office/drawing/2010/main" val="0"/>
              </a:ext>
            </a:extLst>
          </a:blip>
          <a:srcRect/>
          <a:stretch>
            <a:fillRect/>
          </a:stretch>
        </p:blipFill>
        <p:spPr bwMode="auto">
          <a:xfrm>
            <a:off x="5776736" y="2594738"/>
            <a:ext cx="1898126" cy="1898126"/>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12">
            <a:extLst>
              <a:ext uri="{FF2B5EF4-FFF2-40B4-BE49-F238E27FC236}">
                <a16:creationId xmlns:a16="http://schemas.microsoft.com/office/drawing/2014/main" id="{30255718-64D3-158F-8FD9-F06BE1C0A696}"/>
              </a:ext>
            </a:extLst>
          </p:cNvPr>
          <p:cNvSpPr>
            <a:spLocks noChangeArrowheads="1"/>
          </p:cNvSpPr>
          <p:nvPr/>
        </p:nvSpPr>
        <p:spPr bwMode="auto">
          <a:xfrm>
            <a:off x="5776736" y="548620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35" name="Picture 15" descr="The Great Serum Race: Blazing the Iditarod Trail : Miller, Debbie S, Van  Zyle, Jon, Van Zyle, Jon: Amazon.co.uk: Books">
            <a:extLst>
              <a:ext uri="{FF2B5EF4-FFF2-40B4-BE49-F238E27FC236}">
                <a16:creationId xmlns:a16="http://schemas.microsoft.com/office/drawing/2014/main" id="{05308877-E0F0-28A7-624D-15DF8DBA7BD4}"/>
              </a:ext>
            </a:extLst>
          </p:cNvPr>
          <p:cNvPicPr>
            <a:picLocks noChangeAspect="1" noChangeArrowheads="1"/>
          </p:cNvPicPr>
          <p:nvPr/>
        </p:nvPicPr>
        <p:blipFill>
          <a:blip r:embed="rId11" r:link="rId12">
            <a:extLst>
              <a:ext uri="{28A0092B-C50C-407E-A947-70E740481C1C}">
                <a14:useLocalDpi xmlns:a14="http://schemas.microsoft.com/office/drawing/2010/main" val="0"/>
              </a:ext>
            </a:extLst>
          </a:blip>
          <a:srcRect/>
          <a:stretch>
            <a:fillRect/>
          </a:stretch>
        </p:blipFill>
        <p:spPr bwMode="auto">
          <a:xfrm>
            <a:off x="4656406" y="4648676"/>
            <a:ext cx="2428430" cy="1815428"/>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14">
            <a:extLst>
              <a:ext uri="{FF2B5EF4-FFF2-40B4-BE49-F238E27FC236}">
                <a16:creationId xmlns:a16="http://schemas.microsoft.com/office/drawing/2014/main" id="{F1974A7E-DEE9-156F-5B08-9BCAAD1415C3}"/>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37" name="Picture 7" descr="Beowulf: Amazon.co.uk: Morpurgo, Sir Michael, Foreman, Michael:  9781406348873: Books">
            <a:extLst>
              <a:ext uri="{FF2B5EF4-FFF2-40B4-BE49-F238E27FC236}">
                <a16:creationId xmlns:a16="http://schemas.microsoft.com/office/drawing/2014/main" id="{17D5F469-FFD4-CE07-203B-9F281426A395}"/>
              </a:ext>
            </a:extLst>
          </p:cNvPr>
          <p:cNvPicPr>
            <a:picLocks noChangeAspect="1" noChangeArrowheads="1"/>
          </p:cNvPicPr>
          <p:nvPr/>
        </p:nvPicPr>
        <p:blipFill>
          <a:blip r:embed="rId13" r:link="rId14">
            <a:extLst>
              <a:ext uri="{28A0092B-C50C-407E-A947-70E740481C1C}">
                <a14:useLocalDpi xmlns:a14="http://schemas.microsoft.com/office/drawing/2010/main" val="0"/>
              </a:ext>
            </a:extLst>
          </a:blip>
          <a:srcRect/>
          <a:stretch>
            <a:fillRect/>
          </a:stretch>
        </p:blipFill>
        <p:spPr bwMode="auto">
          <a:xfrm>
            <a:off x="2494660" y="4197583"/>
            <a:ext cx="1548109" cy="2383596"/>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16">
            <a:extLst>
              <a:ext uri="{FF2B5EF4-FFF2-40B4-BE49-F238E27FC236}">
                <a16:creationId xmlns:a16="http://schemas.microsoft.com/office/drawing/2014/main" id="{C6F5566B-8C4A-CFAE-97D3-291CD4AE135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39" name="Picture 2" descr="The Explorer: WINNER OF THE COSTA CHILDREN'S BOOK AWARD">
            <a:extLst>
              <a:ext uri="{FF2B5EF4-FFF2-40B4-BE49-F238E27FC236}">
                <a16:creationId xmlns:a16="http://schemas.microsoft.com/office/drawing/2014/main" id="{8BD55220-3BF8-8405-E519-C0138E3F7F15}"/>
              </a:ext>
            </a:extLst>
          </p:cNvPr>
          <p:cNvPicPr>
            <a:picLocks noChangeAspect="1" noChangeArrowheads="1"/>
          </p:cNvPicPr>
          <p:nvPr/>
        </p:nvPicPr>
        <p:blipFill>
          <a:blip r:embed="rId15" r:link="rId16">
            <a:extLst>
              <a:ext uri="{28A0092B-C50C-407E-A947-70E740481C1C}">
                <a14:useLocalDpi xmlns:a14="http://schemas.microsoft.com/office/drawing/2010/main" val="0"/>
              </a:ext>
            </a:extLst>
          </a:blip>
          <a:srcRect/>
          <a:stretch>
            <a:fillRect/>
          </a:stretch>
        </p:blipFill>
        <p:spPr bwMode="auto">
          <a:xfrm>
            <a:off x="5831369" y="405942"/>
            <a:ext cx="1231900" cy="1892300"/>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18">
            <a:extLst>
              <a:ext uri="{FF2B5EF4-FFF2-40B4-BE49-F238E27FC236}">
                <a16:creationId xmlns:a16="http://schemas.microsoft.com/office/drawing/2014/main" id="{10EF0AE5-415C-A57F-D0AE-B6CB68BDF224}"/>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41" name="Picture 16" descr="Image of When Stars are Scattered">
            <a:extLst>
              <a:ext uri="{FF2B5EF4-FFF2-40B4-BE49-F238E27FC236}">
                <a16:creationId xmlns:a16="http://schemas.microsoft.com/office/drawing/2014/main" id="{D2A40106-B34A-3A0B-54CE-5EFB2D04081E}"/>
              </a:ext>
            </a:extLst>
          </p:cNvPr>
          <p:cNvPicPr>
            <a:picLocks noChangeAspect="1" noChangeArrowheads="1"/>
          </p:cNvPicPr>
          <p:nvPr/>
        </p:nvPicPr>
        <p:blipFill>
          <a:blip r:embed="rId17" r:link="rId18">
            <a:extLst>
              <a:ext uri="{28A0092B-C50C-407E-A947-70E740481C1C}">
                <a14:useLocalDpi xmlns:a14="http://schemas.microsoft.com/office/drawing/2010/main" val="0"/>
              </a:ext>
            </a:extLst>
          </a:blip>
          <a:srcRect/>
          <a:stretch>
            <a:fillRect/>
          </a:stretch>
        </p:blipFill>
        <p:spPr bwMode="auto">
          <a:xfrm>
            <a:off x="8189736" y="3679990"/>
            <a:ext cx="1622536" cy="2433804"/>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0">
            <a:extLst>
              <a:ext uri="{FF2B5EF4-FFF2-40B4-BE49-F238E27FC236}">
                <a16:creationId xmlns:a16="http://schemas.microsoft.com/office/drawing/2014/main" id="{A5023BB8-AEA7-89C4-D9F8-EC823DA6477B}"/>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43" name="Picture 17" descr="On the Move: Poems About Migration">
            <a:extLst>
              <a:ext uri="{FF2B5EF4-FFF2-40B4-BE49-F238E27FC236}">
                <a16:creationId xmlns:a16="http://schemas.microsoft.com/office/drawing/2014/main" id="{36B1A2DC-89F8-E60A-F880-EE1409367281}"/>
              </a:ext>
            </a:extLst>
          </p:cNvPr>
          <p:cNvPicPr>
            <a:picLocks noChangeAspect="1" noChangeArrowheads="1"/>
          </p:cNvPicPr>
          <p:nvPr/>
        </p:nvPicPr>
        <p:blipFill>
          <a:blip r:embed="rId19" r:link="rId20">
            <a:extLst>
              <a:ext uri="{28A0092B-C50C-407E-A947-70E740481C1C}">
                <a14:useLocalDpi xmlns:a14="http://schemas.microsoft.com/office/drawing/2010/main" val="0"/>
              </a:ext>
            </a:extLst>
          </a:blip>
          <a:srcRect/>
          <a:stretch>
            <a:fillRect/>
          </a:stretch>
        </p:blipFill>
        <p:spPr bwMode="auto">
          <a:xfrm>
            <a:off x="7852319" y="533865"/>
            <a:ext cx="1622536" cy="2419054"/>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2">
            <a:extLst>
              <a:ext uri="{FF2B5EF4-FFF2-40B4-BE49-F238E27FC236}">
                <a16:creationId xmlns:a16="http://schemas.microsoft.com/office/drawing/2014/main" id="{3BBAF14D-5C11-D2F4-9762-248D8C8FB288}"/>
              </a:ext>
            </a:extLst>
          </p:cNvPr>
          <p:cNvSpPr>
            <a:spLocks noChangeArrowheads="1"/>
          </p:cNvSpPr>
          <p:nvPr/>
        </p:nvSpPr>
        <p:spPr bwMode="auto">
          <a:xfrm>
            <a:off x="9898535" y="191676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45" name="Picture 26" descr="Azzi In Between by Sarah Garland">
            <a:extLst>
              <a:ext uri="{FF2B5EF4-FFF2-40B4-BE49-F238E27FC236}">
                <a16:creationId xmlns:a16="http://schemas.microsoft.com/office/drawing/2014/main" id="{CC3C01F8-46CC-A462-C711-7AB2452587A5}"/>
              </a:ext>
            </a:extLst>
          </p:cNvPr>
          <p:cNvPicPr>
            <a:picLocks noChangeAspect="1" noChangeArrowheads="1"/>
          </p:cNvPicPr>
          <p:nvPr/>
        </p:nvPicPr>
        <p:blipFill>
          <a:blip r:embed="rId21" r:link="rId22">
            <a:extLst>
              <a:ext uri="{28A0092B-C50C-407E-A947-70E740481C1C}">
                <a14:useLocalDpi xmlns:a14="http://schemas.microsoft.com/office/drawing/2010/main" val="0"/>
              </a:ext>
            </a:extLst>
          </a:blip>
          <a:srcRect/>
          <a:stretch>
            <a:fillRect/>
          </a:stretch>
        </p:blipFill>
        <p:spPr bwMode="auto">
          <a:xfrm>
            <a:off x="10001680" y="2151436"/>
            <a:ext cx="1624908" cy="2050855"/>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8" descr="The Highwayman by Alfred Noyes | Goodreads">
            <a:extLst>
              <a:ext uri="{FF2B5EF4-FFF2-40B4-BE49-F238E27FC236}">
                <a16:creationId xmlns:a16="http://schemas.microsoft.com/office/drawing/2014/main" id="{411F2906-863A-377A-1B59-3F5F85FF138B}"/>
              </a:ext>
            </a:extLst>
          </p:cNvPr>
          <p:cNvPicPr>
            <a:picLocks noChangeAspect="1" noChangeArrowheads="1"/>
          </p:cNvPicPr>
          <p:nvPr/>
        </p:nvPicPr>
        <p:blipFill>
          <a:blip r:embed="rId23" r:link="rId18">
            <a:extLst>
              <a:ext uri="{28A0092B-C50C-407E-A947-70E740481C1C}">
                <a14:useLocalDpi xmlns:a14="http://schemas.microsoft.com/office/drawing/2010/main" val="0"/>
              </a:ext>
            </a:extLst>
          </a:blip>
          <a:srcRect/>
          <a:stretch>
            <a:fillRect/>
          </a:stretch>
        </p:blipFill>
        <p:spPr bwMode="auto">
          <a:xfrm>
            <a:off x="536633" y="3817440"/>
            <a:ext cx="1622535" cy="2172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81602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B073275-123D-4069-860B-1E7E6D416780}"/>
              </a:ext>
            </a:extLst>
          </p:cNvPr>
          <p:cNvSpPr>
            <a:spLocks noGrp="1"/>
          </p:cNvSpPr>
          <p:nvPr>
            <p:ph type="title"/>
          </p:nvPr>
        </p:nvSpPr>
        <p:spPr>
          <a:xfrm>
            <a:off x="640079" y="2053641"/>
            <a:ext cx="3669161" cy="2760098"/>
          </a:xfrm>
        </p:spPr>
        <p:txBody>
          <a:bodyPr>
            <a:normAutofit/>
          </a:bodyPr>
          <a:lstStyle/>
          <a:p>
            <a:r>
              <a:rPr lang="en-GB" b="1" u="sng" dirty="0">
                <a:solidFill>
                  <a:srgbClr val="FFFFFF"/>
                </a:solidFill>
              </a:rPr>
              <a:t>English</a:t>
            </a:r>
          </a:p>
        </p:txBody>
      </p:sp>
      <p:sp>
        <p:nvSpPr>
          <p:cNvPr id="3" name="Content Placeholder 2">
            <a:extLst>
              <a:ext uri="{FF2B5EF4-FFF2-40B4-BE49-F238E27FC236}">
                <a16:creationId xmlns:a16="http://schemas.microsoft.com/office/drawing/2014/main" id="{4D9B5C43-8C69-4318-A759-5C6C2DDE6A12}"/>
              </a:ext>
            </a:extLst>
          </p:cNvPr>
          <p:cNvSpPr>
            <a:spLocks noGrp="1"/>
          </p:cNvSpPr>
          <p:nvPr>
            <p:ph idx="1"/>
          </p:nvPr>
        </p:nvSpPr>
        <p:spPr>
          <a:xfrm>
            <a:off x="5973343" y="1264928"/>
            <a:ext cx="5306084" cy="5230634"/>
          </a:xfrm>
        </p:spPr>
        <p:txBody>
          <a:bodyPr anchor="ctr">
            <a:normAutofit fontScale="85000" lnSpcReduction="20000"/>
          </a:bodyPr>
          <a:lstStyle/>
          <a:p>
            <a:endParaRPr lang="en-GB" dirty="0">
              <a:solidFill>
                <a:srgbClr val="000000"/>
              </a:solidFill>
            </a:endParaRPr>
          </a:p>
          <a:p>
            <a:endParaRPr lang="en-GB" dirty="0">
              <a:solidFill>
                <a:srgbClr val="000000"/>
              </a:solidFill>
            </a:endParaRPr>
          </a:p>
          <a:p>
            <a:r>
              <a:rPr lang="en-GB" dirty="0">
                <a:solidFill>
                  <a:srgbClr val="000000"/>
                </a:solidFill>
              </a:rPr>
              <a:t>Lots of reading and book talk</a:t>
            </a:r>
          </a:p>
          <a:p>
            <a:r>
              <a:rPr lang="en-GB" dirty="0">
                <a:solidFill>
                  <a:srgbClr val="000000"/>
                </a:solidFill>
              </a:rPr>
              <a:t>Join local library</a:t>
            </a:r>
          </a:p>
          <a:p>
            <a:r>
              <a:rPr lang="en-GB" dirty="0">
                <a:hlinkClick r:id="rId3"/>
              </a:rPr>
              <a:t>https://www.lovereading4kids.co.uk/</a:t>
            </a:r>
            <a:r>
              <a:rPr lang="en-GB" dirty="0"/>
              <a:t>  recommends books for age group.  Ensure children reading age-appropriate literature.</a:t>
            </a:r>
          </a:p>
          <a:p>
            <a:r>
              <a:rPr lang="en-GB" dirty="0"/>
              <a:t>Spelling Shed</a:t>
            </a:r>
          </a:p>
          <a:p>
            <a:r>
              <a:rPr lang="en-GB" dirty="0">
                <a:solidFill>
                  <a:srgbClr val="000000"/>
                </a:solidFill>
              </a:rPr>
              <a:t>Grammar – </a:t>
            </a:r>
            <a:r>
              <a:rPr lang="en-GB" dirty="0">
                <a:solidFill>
                  <a:srgbClr val="000000"/>
                </a:solidFill>
                <a:hlinkClick r:id="rId4"/>
              </a:rPr>
              <a:t>www.spag.com</a:t>
            </a:r>
            <a:r>
              <a:rPr lang="en-GB" dirty="0">
                <a:solidFill>
                  <a:srgbClr val="000000"/>
                </a:solidFill>
              </a:rPr>
              <a:t> – children have a log in. </a:t>
            </a:r>
          </a:p>
          <a:p>
            <a:r>
              <a:rPr lang="en-GB" dirty="0">
                <a:solidFill>
                  <a:srgbClr val="000000"/>
                </a:solidFill>
              </a:rPr>
              <a:t>Lots of writing composition. </a:t>
            </a:r>
          </a:p>
          <a:p>
            <a:r>
              <a:rPr lang="en-GB" dirty="0">
                <a:solidFill>
                  <a:srgbClr val="000000"/>
                </a:solidFill>
              </a:rPr>
              <a:t>Some children need to practise handwriting.</a:t>
            </a:r>
          </a:p>
          <a:p>
            <a:r>
              <a:rPr lang="en-GB" dirty="0">
                <a:solidFill>
                  <a:srgbClr val="000000"/>
                </a:solidFill>
              </a:rPr>
              <a:t>SATS – reading stamina necessary.</a:t>
            </a:r>
          </a:p>
          <a:p>
            <a:endParaRPr lang="en-GB" sz="2400" dirty="0">
              <a:solidFill>
                <a:srgbClr val="000000"/>
              </a:solidFill>
            </a:endParaRPr>
          </a:p>
          <a:p>
            <a:endParaRPr lang="en-GB" sz="2400" dirty="0">
              <a:solidFill>
                <a:srgbClr val="000000"/>
              </a:solidFill>
            </a:endParaRPr>
          </a:p>
        </p:txBody>
      </p:sp>
      <p:pic>
        <p:nvPicPr>
          <p:cNvPr id="9" name="Picture 2">
            <a:extLst>
              <a:ext uri="{FF2B5EF4-FFF2-40B4-BE49-F238E27FC236}">
                <a16:creationId xmlns:a16="http://schemas.microsoft.com/office/drawing/2014/main" id="{F827023A-425E-4F7E-84A6-4FA6527340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85643" y="203200"/>
            <a:ext cx="2394408" cy="169404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654417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B073275-123D-4069-860B-1E7E6D416780}"/>
              </a:ext>
            </a:extLst>
          </p:cNvPr>
          <p:cNvSpPr>
            <a:spLocks noGrp="1"/>
          </p:cNvSpPr>
          <p:nvPr>
            <p:ph type="title"/>
          </p:nvPr>
        </p:nvSpPr>
        <p:spPr>
          <a:xfrm>
            <a:off x="640079" y="2053641"/>
            <a:ext cx="3669161" cy="2760098"/>
          </a:xfrm>
        </p:spPr>
        <p:txBody>
          <a:bodyPr>
            <a:normAutofit/>
          </a:bodyPr>
          <a:lstStyle/>
          <a:p>
            <a:r>
              <a:rPr lang="en-GB" b="1" u="sng">
                <a:solidFill>
                  <a:srgbClr val="FFFFFF"/>
                </a:solidFill>
              </a:rPr>
              <a:t>Maths</a:t>
            </a:r>
          </a:p>
        </p:txBody>
      </p:sp>
      <p:sp>
        <p:nvSpPr>
          <p:cNvPr id="3" name="Content Placeholder 2">
            <a:extLst>
              <a:ext uri="{FF2B5EF4-FFF2-40B4-BE49-F238E27FC236}">
                <a16:creationId xmlns:a16="http://schemas.microsoft.com/office/drawing/2014/main" id="{4D9B5C43-8C69-4318-A759-5C6C2DDE6A12}"/>
              </a:ext>
            </a:extLst>
          </p:cNvPr>
          <p:cNvSpPr>
            <a:spLocks noGrp="1"/>
          </p:cNvSpPr>
          <p:nvPr>
            <p:ph idx="1"/>
          </p:nvPr>
        </p:nvSpPr>
        <p:spPr>
          <a:xfrm>
            <a:off x="5973343" y="1264928"/>
            <a:ext cx="5306084" cy="5230634"/>
          </a:xfrm>
        </p:spPr>
        <p:txBody>
          <a:bodyPr anchor="ctr">
            <a:normAutofit/>
          </a:bodyPr>
          <a:lstStyle/>
          <a:p>
            <a:r>
              <a:rPr lang="en-GB" dirty="0">
                <a:solidFill>
                  <a:srgbClr val="000000"/>
                </a:solidFill>
              </a:rPr>
              <a:t>Gaps in learning</a:t>
            </a:r>
            <a:endParaRPr lang="en-US" dirty="0"/>
          </a:p>
          <a:p>
            <a:r>
              <a:rPr lang="en-GB" dirty="0">
                <a:solidFill>
                  <a:srgbClr val="000000"/>
                </a:solidFill>
              </a:rPr>
              <a:t>Times Tables</a:t>
            </a:r>
            <a:endParaRPr lang="en-GB" dirty="0"/>
          </a:p>
          <a:p>
            <a:r>
              <a:rPr lang="en-GB" dirty="0">
                <a:solidFill>
                  <a:srgbClr val="000000"/>
                </a:solidFill>
              </a:rPr>
              <a:t>Problem Solving</a:t>
            </a:r>
          </a:p>
          <a:p>
            <a:r>
              <a:rPr lang="en-GB" dirty="0">
                <a:solidFill>
                  <a:srgbClr val="000000"/>
                </a:solidFill>
              </a:rPr>
              <a:t>Reasoning</a:t>
            </a:r>
            <a:endParaRPr lang="en-GB" dirty="0">
              <a:solidFill>
                <a:srgbClr val="000000"/>
              </a:solidFill>
              <a:cs typeface="Calibri"/>
            </a:endParaRPr>
          </a:p>
          <a:p>
            <a:r>
              <a:rPr lang="en-GB" dirty="0">
                <a:solidFill>
                  <a:srgbClr val="000000"/>
                </a:solidFill>
              </a:rPr>
              <a:t>Positive role models towards the subject at home</a:t>
            </a:r>
          </a:p>
          <a:p>
            <a:r>
              <a:rPr lang="en-GB" dirty="0">
                <a:solidFill>
                  <a:srgbClr val="000000"/>
                </a:solidFill>
              </a:rPr>
              <a:t>Intervention</a:t>
            </a:r>
          </a:p>
          <a:p>
            <a:r>
              <a:rPr lang="en-GB" dirty="0">
                <a:solidFill>
                  <a:srgbClr val="000000"/>
                </a:solidFill>
              </a:rPr>
              <a:t>Make maths fun and relevant </a:t>
            </a:r>
            <a:r>
              <a:rPr lang="en-GB" dirty="0" err="1">
                <a:solidFill>
                  <a:srgbClr val="000000"/>
                </a:solidFill>
              </a:rPr>
              <a:t>eg</a:t>
            </a:r>
            <a:r>
              <a:rPr lang="en-GB" dirty="0">
                <a:solidFill>
                  <a:srgbClr val="000000"/>
                </a:solidFill>
              </a:rPr>
              <a:t> websites</a:t>
            </a:r>
          </a:p>
          <a:p>
            <a:r>
              <a:rPr lang="en-GB" dirty="0">
                <a:solidFill>
                  <a:srgbClr val="000000"/>
                </a:solidFill>
              </a:rPr>
              <a:t>SATS</a:t>
            </a:r>
          </a:p>
          <a:p>
            <a:endParaRPr lang="en-GB" sz="2400" dirty="0">
              <a:solidFill>
                <a:srgbClr val="000000"/>
              </a:solidFill>
            </a:endParaRPr>
          </a:p>
          <a:p>
            <a:endParaRPr lang="en-GB" sz="2400" dirty="0">
              <a:solidFill>
                <a:srgbClr val="000000"/>
              </a:solidFill>
            </a:endParaRPr>
          </a:p>
        </p:txBody>
      </p:sp>
      <p:pic>
        <p:nvPicPr>
          <p:cNvPr id="5" name="Picture 4">
            <a:extLst>
              <a:ext uri="{FF2B5EF4-FFF2-40B4-BE49-F238E27FC236}">
                <a16:creationId xmlns:a16="http://schemas.microsoft.com/office/drawing/2014/main" id="{2B9DE7E9-265B-4E39-81B2-7A4D07AF70D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999155" y="5462494"/>
            <a:ext cx="747059" cy="747059"/>
          </a:xfrm>
          <a:prstGeom prst="rect">
            <a:avLst/>
          </a:prstGeom>
        </p:spPr>
      </p:pic>
      <p:pic>
        <p:nvPicPr>
          <p:cNvPr id="9" name="Picture 2">
            <a:extLst>
              <a:ext uri="{FF2B5EF4-FFF2-40B4-BE49-F238E27FC236}">
                <a16:creationId xmlns:a16="http://schemas.microsoft.com/office/drawing/2014/main" id="{F827023A-425E-4F7E-84A6-4FA6527340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85643" y="203200"/>
            <a:ext cx="2394408" cy="169404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2705751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B49BA4D1-6506-4E4C-AF55-16C76316AA9E}"/>
              </a:ext>
            </a:extLst>
          </p:cNvPr>
          <p:cNvSpPr>
            <a:spLocks noGrp="1"/>
          </p:cNvSpPr>
          <p:nvPr>
            <p:ph type="title"/>
          </p:nvPr>
        </p:nvSpPr>
        <p:spPr>
          <a:xfrm>
            <a:off x="640079" y="2053641"/>
            <a:ext cx="3669161" cy="2760098"/>
          </a:xfrm>
        </p:spPr>
        <p:txBody>
          <a:bodyPr>
            <a:normAutofit/>
          </a:bodyPr>
          <a:lstStyle/>
          <a:p>
            <a:r>
              <a:rPr lang="en-GB" b="1" u="sng">
                <a:solidFill>
                  <a:srgbClr val="FFFFFF"/>
                </a:solidFill>
              </a:rPr>
              <a:t>Science</a:t>
            </a:r>
          </a:p>
        </p:txBody>
      </p:sp>
      <p:sp>
        <p:nvSpPr>
          <p:cNvPr id="3" name="Content Placeholder 2">
            <a:extLst>
              <a:ext uri="{FF2B5EF4-FFF2-40B4-BE49-F238E27FC236}">
                <a16:creationId xmlns:a16="http://schemas.microsoft.com/office/drawing/2014/main" id="{CF1BAC57-D371-45BD-AF16-E576A27E3CED}"/>
              </a:ext>
            </a:extLst>
          </p:cNvPr>
          <p:cNvSpPr>
            <a:spLocks noGrp="1"/>
          </p:cNvSpPr>
          <p:nvPr>
            <p:ph idx="1"/>
          </p:nvPr>
        </p:nvSpPr>
        <p:spPr>
          <a:xfrm>
            <a:off x="5939905" y="801866"/>
            <a:ext cx="6082109" cy="5230634"/>
          </a:xfrm>
        </p:spPr>
        <p:txBody>
          <a:bodyPr anchor="ctr">
            <a:normAutofit/>
          </a:bodyPr>
          <a:lstStyle/>
          <a:p>
            <a:r>
              <a:rPr lang="en-GB" sz="2400" dirty="0">
                <a:solidFill>
                  <a:srgbClr val="000000"/>
                </a:solidFill>
              </a:rPr>
              <a:t>Earth and Space</a:t>
            </a:r>
          </a:p>
          <a:p>
            <a:r>
              <a:rPr lang="en-GB" sz="2400" dirty="0">
                <a:solidFill>
                  <a:srgbClr val="000000"/>
                </a:solidFill>
                <a:cs typeface="Calibri"/>
              </a:rPr>
              <a:t>Forces</a:t>
            </a:r>
          </a:p>
          <a:p>
            <a:r>
              <a:rPr lang="en-GB" sz="2400" dirty="0">
                <a:solidFill>
                  <a:srgbClr val="000000"/>
                </a:solidFill>
                <a:cs typeface="Calibri"/>
              </a:rPr>
              <a:t>Materials</a:t>
            </a:r>
          </a:p>
          <a:p>
            <a:r>
              <a:rPr lang="en-GB" sz="2400" dirty="0">
                <a:solidFill>
                  <a:srgbClr val="000000"/>
                </a:solidFill>
                <a:cs typeface="Calibri"/>
              </a:rPr>
              <a:t>Light</a:t>
            </a:r>
          </a:p>
          <a:p>
            <a:r>
              <a:rPr lang="en-GB" sz="2400" dirty="0" err="1">
                <a:solidFill>
                  <a:srgbClr val="000000"/>
                </a:solidFill>
                <a:cs typeface="Calibri"/>
              </a:rPr>
              <a:t>Classificiation</a:t>
            </a:r>
            <a:endParaRPr lang="en-GB" sz="2400" dirty="0">
              <a:cs typeface="Calibri"/>
            </a:endParaRPr>
          </a:p>
        </p:txBody>
      </p:sp>
      <p:pic>
        <p:nvPicPr>
          <p:cNvPr id="7" name="Picture 2">
            <a:extLst>
              <a:ext uri="{FF2B5EF4-FFF2-40B4-BE49-F238E27FC236}">
                <a16:creationId xmlns:a16="http://schemas.microsoft.com/office/drawing/2014/main" id="{551A94FB-9F14-4EAC-B086-0247EEBB67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73690" y="191247"/>
            <a:ext cx="2394408" cy="169404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20727217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B49BA4D1-6506-4E4C-AF55-16C76316AA9E}"/>
              </a:ext>
            </a:extLst>
          </p:cNvPr>
          <p:cNvSpPr>
            <a:spLocks noGrp="1"/>
          </p:cNvSpPr>
          <p:nvPr>
            <p:ph type="title"/>
          </p:nvPr>
        </p:nvSpPr>
        <p:spPr>
          <a:xfrm>
            <a:off x="640079" y="2053641"/>
            <a:ext cx="3669161" cy="2760098"/>
          </a:xfrm>
        </p:spPr>
        <p:txBody>
          <a:bodyPr>
            <a:normAutofit/>
          </a:bodyPr>
          <a:lstStyle/>
          <a:p>
            <a:r>
              <a:rPr lang="en-GB" b="1" u="sng" dirty="0">
                <a:solidFill>
                  <a:srgbClr val="FFFFFF"/>
                </a:solidFill>
              </a:rPr>
              <a:t>RE</a:t>
            </a:r>
          </a:p>
        </p:txBody>
      </p:sp>
      <p:sp>
        <p:nvSpPr>
          <p:cNvPr id="3" name="Content Placeholder 2">
            <a:extLst>
              <a:ext uri="{FF2B5EF4-FFF2-40B4-BE49-F238E27FC236}">
                <a16:creationId xmlns:a16="http://schemas.microsoft.com/office/drawing/2014/main" id="{CF1BAC57-D371-45BD-AF16-E576A27E3CED}"/>
              </a:ext>
            </a:extLst>
          </p:cNvPr>
          <p:cNvSpPr>
            <a:spLocks noGrp="1"/>
          </p:cNvSpPr>
          <p:nvPr>
            <p:ph idx="1"/>
          </p:nvPr>
        </p:nvSpPr>
        <p:spPr>
          <a:xfrm>
            <a:off x="5939905" y="801866"/>
            <a:ext cx="6082109" cy="5230634"/>
          </a:xfrm>
        </p:spPr>
        <p:txBody>
          <a:bodyPr anchor="ctr">
            <a:normAutofit/>
          </a:bodyPr>
          <a:lstStyle/>
          <a:p>
            <a:r>
              <a:rPr lang="en-GB" sz="2400" dirty="0">
                <a:solidFill>
                  <a:srgbClr val="000000"/>
                </a:solidFill>
              </a:rPr>
              <a:t>Follow Blackburn Diocese</a:t>
            </a:r>
            <a:endParaRPr lang="en-GB" sz="2400" dirty="0">
              <a:solidFill>
                <a:srgbClr val="000000"/>
              </a:solidFill>
              <a:cs typeface="Calibri"/>
            </a:endParaRPr>
          </a:p>
          <a:p>
            <a:r>
              <a:rPr lang="en-GB" sz="2400" dirty="0">
                <a:solidFill>
                  <a:srgbClr val="000000"/>
                </a:solidFill>
                <a:cs typeface="Calibri"/>
              </a:rPr>
              <a:t>How and why do Christians read the bible?</a:t>
            </a:r>
          </a:p>
          <a:p>
            <a:r>
              <a:rPr lang="en-GB" sz="2400" dirty="0">
                <a:solidFill>
                  <a:srgbClr val="000000"/>
                </a:solidFill>
                <a:cs typeface="Calibri"/>
              </a:rPr>
              <a:t>The Gospels of Matthew and Luke</a:t>
            </a:r>
          </a:p>
          <a:p>
            <a:r>
              <a:rPr lang="en-GB" sz="2400" dirty="0">
                <a:solidFill>
                  <a:srgbClr val="000000"/>
                </a:solidFill>
                <a:cs typeface="Calibri"/>
              </a:rPr>
              <a:t>Why do Christians believe that Easter is a celebration of victory?</a:t>
            </a:r>
          </a:p>
          <a:p>
            <a:r>
              <a:rPr lang="en-GB" sz="2400" dirty="0">
                <a:solidFill>
                  <a:srgbClr val="000000"/>
                </a:solidFill>
                <a:cs typeface="Calibri"/>
              </a:rPr>
              <a:t>People of faith</a:t>
            </a:r>
          </a:p>
          <a:p>
            <a:r>
              <a:rPr lang="en-GB" sz="2400" dirty="0">
                <a:solidFill>
                  <a:srgbClr val="000000"/>
                </a:solidFill>
                <a:cs typeface="Calibri"/>
              </a:rPr>
              <a:t>Exploring the lives of significant women in the old testament</a:t>
            </a:r>
          </a:p>
          <a:p>
            <a:r>
              <a:rPr lang="en-GB" sz="2400" dirty="0">
                <a:solidFill>
                  <a:srgbClr val="000000"/>
                </a:solidFill>
                <a:cs typeface="Calibri"/>
              </a:rPr>
              <a:t>Jewish festival of Purim</a:t>
            </a:r>
          </a:p>
          <a:p>
            <a:r>
              <a:rPr lang="en-GB" sz="2400" dirty="0">
                <a:solidFill>
                  <a:srgbClr val="000000"/>
                </a:solidFill>
                <a:cs typeface="Calibri"/>
              </a:rPr>
              <a:t>Pentecost, what happened next?</a:t>
            </a:r>
          </a:p>
        </p:txBody>
      </p:sp>
      <p:pic>
        <p:nvPicPr>
          <p:cNvPr id="7" name="Picture 2">
            <a:extLst>
              <a:ext uri="{FF2B5EF4-FFF2-40B4-BE49-F238E27FC236}">
                <a16:creationId xmlns:a16="http://schemas.microsoft.com/office/drawing/2014/main" id="{551A94FB-9F14-4EAC-B086-0247EEBB67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73690" y="191247"/>
            <a:ext cx="2394408" cy="169404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3479641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E0F00-7C50-4757-BA1B-865AAA306351}"/>
              </a:ext>
            </a:extLst>
          </p:cNvPr>
          <p:cNvSpPr>
            <a:spLocks noGrp="1"/>
          </p:cNvSpPr>
          <p:nvPr>
            <p:ph type="title"/>
          </p:nvPr>
        </p:nvSpPr>
        <p:spPr/>
        <p:txBody>
          <a:bodyPr/>
          <a:lstStyle/>
          <a:p>
            <a:pPr algn="ctr"/>
            <a:r>
              <a:rPr lang="en-GB" b="1" u="sng" dirty="0"/>
              <a:t>Extra Curricular Sport </a:t>
            </a:r>
          </a:p>
        </p:txBody>
      </p:sp>
      <p:sp>
        <p:nvSpPr>
          <p:cNvPr id="3" name="Content Placeholder 2">
            <a:extLst>
              <a:ext uri="{FF2B5EF4-FFF2-40B4-BE49-F238E27FC236}">
                <a16:creationId xmlns:a16="http://schemas.microsoft.com/office/drawing/2014/main" id="{229503A2-CB6F-49BF-863A-D1E526C751B1}"/>
              </a:ext>
            </a:extLst>
          </p:cNvPr>
          <p:cNvSpPr>
            <a:spLocks noGrp="1"/>
          </p:cNvSpPr>
          <p:nvPr>
            <p:ph idx="1"/>
          </p:nvPr>
        </p:nvSpPr>
        <p:spPr>
          <a:xfrm>
            <a:off x="732692" y="1473933"/>
            <a:ext cx="10515600" cy="1093421"/>
          </a:xfrm>
        </p:spPr>
        <p:txBody>
          <a:bodyPr/>
          <a:lstStyle/>
          <a:p>
            <a:r>
              <a:rPr lang="en-GB" dirty="0"/>
              <a:t>Please try and encourage your child to get involved in clubs and competitions.</a:t>
            </a:r>
          </a:p>
        </p:txBody>
      </p:sp>
      <p:sp>
        <p:nvSpPr>
          <p:cNvPr id="4" name="Content Placeholder 2">
            <a:extLst>
              <a:ext uri="{FF2B5EF4-FFF2-40B4-BE49-F238E27FC236}">
                <a16:creationId xmlns:a16="http://schemas.microsoft.com/office/drawing/2014/main" id="{00AF3225-295D-49B8-83A5-2826F9BCBFA9}"/>
              </a:ext>
            </a:extLst>
          </p:cNvPr>
          <p:cNvSpPr txBox="1">
            <a:spLocks/>
          </p:cNvSpPr>
          <p:nvPr/>
        </p:nvSpPr>
        <p:spPr>
          <a:xfrm>
            <a:off x="623047" y="2618521"/>
            <a:ext cx="10515600" cy="334425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u="sng" dirty="0"/>
              <a:t>Team selections: </a:t>
            </a:r>
          </a:p>
          <a:p>
            <a:r>
              <a:rPr lang="en-GB" dirty="0"/>
              <a:t>Some events are competitive, some are to encourage involvement , some to learn </a:t>
            </a:r>
          </a:p>
          <a:p>
            <a:r>
              <a:rPr lang="en-GB" dirty="0"/>
              <a:t>All children are given an opportunity to represent school</a:t>
            </a:r>
          </a:p>
          <a:p>
            <a:r>
              <a:rPr lang="en-GB" dirty="0"/>
              <a:t>Selections are made based on the type of event, from knowing each individual child and also considering if they have put time into a specific sports club. </a:t>
            </a:r>
          </a:p>
          <a:p>
            <a:endParaRPr lang="en-GB" dirty="0"/>
          </a:p>
        </p:txBody>
      </p:sp>
      <p:pic>
        <p:nvPicPr>
          <p:cNvPr id="5" name="Picture 2">
            <a:extLst>
              <a:ext uri="{FF2B5EF4-FFF2-40B4-BE49-F238E27FC236}">
                <a16:creationId xmlns:a16="http://schemas.microsoft.com/office/drawing/2014/main" id="{E9A3BB1D-2BC2-40B1-ABA6-B1202620D0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74847" y="72507"/>
            <a:ext cx="2076921" cy="146942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9" name="Picture 8" descr="A close up of a sign&#10;&#10;Description generated with high confidence">
            <a:extLst>
              <a:ext uri="{FF2B5EF4-FFF2-40B4-BE49-F238E27FC236}">
                <a16:creationId xmlns:a16="http://schemas.microsoft.com/office/drawing/2014/main" id="{4F4E31E1-88CA-4CDD-B8D3-0737565E1F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1561" y="5769032"/>
            <a:ext cx="4565733" cy="1022724"/>
          </a:xfrm>
          <a:prstGeom prst="rect">
            <a:avLst/>
          </a:prstGeom>
        </p:spPr>
      </p:pic>
      <p:pic>
        <p:nvPicPr>
          <p:cNvPr id="7" name="Picture 6" descr="A white circle with text and a star&#10;&#10;Description automatically generated">
            <a:extLst>
              <a:ext uri="{FF2B5EF4-FFF2-40B4-BE49-F238E27FC236}">
                <a16:creationId xmlns:a16="http://schemas.microsoft.com/office/drawing/2014/main" id="{4837E21E-CF81-3F1B-D507-8E2B53F709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3732" y="248871"/>
            <a:ext cx="1207910" cy="1213708"/>
          </a:xfrm>
          <a:prstGeom prst="rect">
            <a:avLst/>
          </a:prstGeom>
        </p:spPr>
      </p:pic>
    </p:spTree>
    <p:extLst>
      <p:ext uri="{BB962C8B-B14F-4D97-AF65-F5344CB8AC3E}">
        <p14:creationId xmlns:p14="http://schemas.microsoft.com/office/powerpoint/2010/main" val="17401701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5">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8D171F-BFC2-1ED4-BA0A-853AAC9180D9}"/>
              </a:ext>
            </a:extLst>
          </p:cNvPr>
          <p:cNvSpPr>
            <a:spLocks noGrp="1"/>
          </p:cNvSpPr>
          <p:nvPr>
            <p:ph type="title"/>
          </p:nvPr>
        </p:nvSpPr>
        <p:spPr>
          <a:xfrm>
            <a:off x="838200" y="557188"/>
            <a:ext cx="10515600" cy="1133499"/>
          </a:xfrm>
        </p:spPr>
        <p:txBody>
          <a:bodyPr>
            <a:normAutofit/>
          </a:bodyPr>
          <a:lstStyle/>
          <a:p>
            <a:pPr algn="ctr"/>
            <a:r>
              <a:rPr lang="en-US" sz="3600">
                <a:cs typeface="Calibri Light"/>
              </a:rPr>
              <a:t>Secondary School Admissions</a:t>
            </a:r>
            <a:br>
              <a:rPr lang="en-US" sz="3600">
                <a:cs typeface="Calibri Light"/>
              </a:rPr>
            </a:br>
            <a:endParaRPr lang="en-US" sz="3600"/>
          </a:p>
        </p:txBody>
      </p:sp>
      <p:graphicFrame>
        <p:nvGraphicFramePr>
          <p:cNvPr id="5" name="Content Placeholder 2">
            <a:extLst>
              <a:ext uri="{FF2B5EF4-FFF2-40B4-BE49-F238E27FC236}">
                <a16:creationId xmlns:a16="http://schemas.microsoft.com/office/drawing/2014/main" id="{05D635FD-F43C-544E-7096-4382087FF400}"/>
              </a:ext>
            </a:extLst>
          </p:cNvPr>
          <p:cNvGraphicFramePr>
            <a:graphicFrameLocks noGrp="1"/>
          </p:cNvGraphicFramePr>
          <p:nvPr>
            <p:ph idx="1"/>
            <p:extLst>
              <p:ext uri="{D42A27DB-BD31-4B8C-83A1-F6EECF244321}">
                <p14:modId xmlns:p14="http://schemas.microsoft.com/office/powerpoint/2010/main" val="514846569"/>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32072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1A7783-8E1E-3020-B9CC-20077F644B90}"/>
              </a:ext>
            </a:extLst>
          </p:cNvPr>
          <p:cNvSpPr>
            <a:spLocks noGrp="1"/>
          </p:cNvSpPr>
          <p:nvPr>
            <p:ph idx="1"/>
          </p:nvPr>
        </p:nvSpPr>
        <p:spPr>
          <a:xfrm>
            <a:off x="838200" y="1777365"/>
            <a:ext cx="10515600" cy="4927918"/>
          </a:xfrm>
        </p:spPr>
        <p:txBody>
          <a:bodyPr vert="horz" lIns="91440" tIns="45720" rIns="91440" bIns="45720" rtlCol="0" anchor="t">
            <a:normAutofit/>
          </a:bodyPr>
          <a:lstStyle/>
          <a:p>
            <a:r>
              <a:rPr lang="en-US" dirty="0">
                <a:ea typeface="+mn-lt"/>
                <a:cs typeface="+mn-lt"/>
              </a:rPr>
              <a:t>Before you apply, research the </a:t>
            </a:r>
            <a:r>
              <a:rPr lang="en-US" dirty="0">
                <a:ea typeface="+mn-lt"/>
                <a:cs typeface="+mn-lt"/>
                <a:hlinkClick r:id="rId2"/>
              </a:rPr>
              <a:t>schools in your area</a:t>
            </a:r>
            <a:r>
              <a:rPr lang="en-US" dirty="0">
                <a:ea typeface="+mn-lt"/>
                <a:cs typeface="+mn-lt"/>
              </a:rPr>
              <a:t>. </a:t>
            </a:r>
          </a:p>
          <a:p>
            <a:r>
              <a:rPr lang="en-US" dirty="0">
                <a:ea typeface="+mn-lt"/>
                <a:cs typeface="+mn-lt"/>
              </a:rPr>
              <a:t>visit school open evenings, read the school's most recent </a:t>
            </a:r>
            <a:r>
              <a:rPr lang="en-US" dirty="0">
                <a:ea typeface="+mn-lt"/>
                <a:cs typeface="+mn-lt"/>
                <a:hlinkClick r:id="rId3"/>
              </a:rPr>
              <a:t>Ofsted reports</a:t>
            </a:r>
            <a:r>
              <a:rPr lang="en-US" dirty="0">
                <a:ea typeface="+mn-lt"/>
                <a:cs typeface="+mn-lt"/>
              </a:rPr>
              <a:t> or check </a:t>
            </a:r>
            <a:r>
              <a:rPr lang="en-US" dirty="0">
                <a:ea typeface="+mn-lt"/>
                <a:cs typeface="+mn-lt"/>
                <a:hlinkClick r:id="rId4"/>
              </a:rPr>
              <a:t>school league tables</a:t>
            </a:r>
            <a:r>
              <a:rPr lang="en-US" dirty="0">
                <a:ea typeface="+mn-lt"/>
                <a:cs typeface="+mn-lt"/>
              </a:rPr>
              <a:t>.</a:t>
            </a:r>
            <a:endParaRPr lang="en-US">
              <a:cs typeface="Calibri" panose="020F0502020204030204"/>
            </a:endParaRPr>
          </a:p>
          <a:p>
            <a:r>
              <a:rPr lang="en-US" dirty="0">
                <a:ea typeface="+mn-lt"/>
                <a:cs typeface="+mn-lt"/>
              </a:rPr>
              <a:t>You need to list three different schools - your first, second and third school </a:t>
            </a:r>
            <a:r>
              <a:rPr lang="en-US" dirty="0">
                <a:ea typeface="+mn-lt"/>
                <a:cs typeface="+mn-lt"/>
                <a:hlinkClick r:id="rId5"/>
              </a:rPr>
              <a:t>preferences</a:t>
            </a:r>
            <a:r>
              <a:rPr lang="en-US" dirty="0">
                <a:ea typeface="+mn-lt"/>
                <a:cs typeface="+mn-lt"/>
              </a:rPr>
              <a:t>. Think carefully about your preferences, if you need advice, contact your local </a:t>
            </a:r>
            <a:r>
              <a:rPr lang="en-US" dirty="0">
                <a:ea typeface="+mn-lt"/>
                <a:cs typeface="+mn-lt"/>
                <a:hlinkClick r:id="rId6"/>
              </a:rPr>
              <a:t>area education office</a:t>
            </a:r>
            <a:r>
              <a:rPr lang="en-US" dirty="0">
                <a:ea typeface="+mn-lt"/>
                <a:cs typeface="+mn-lt"/>
              </a:rPr>
              <a:t>.</a:t>
            </a:r>
            <a:endParaRPr lang="en-US">
              <a:cs typeface="Calibri" panose="020F0502020204030204"/>
            </a:endParaRPr>
          </a:p>
        </p:txBody>
      </p:sp>
      <p:sp>
        <p:nvSpPr>
          <p:cNvPr id="4" name="TextBox 3">
            <a:extLst>
              <a:ext uri="{FF2B5EF4-FFF2-40B4-BE49-F238E27FC236}">
                <a16:creationId xmlns:a16="http://schemas.microsoft.com/office/drawing/2014/main" id="{720478C6-3C92-6637-3BFB-45686C8BD4E5}"/>
              </a:ext>
            </a:extLst>
          </p:cNvPr>
          <p:cNvSpPr txBox="1"/>
          <p:nvPr/>
        </p:nvSpPr>
        <p:spPr>
          <a:xfrm>
            <a:off x="3390900" y="5100637"/>
            <a:ext cx="376237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www.lancashire.gov.uk</a:t>
            </a:r>
            <a:r>
              <a:rPr lang="en-US" sz="2800" dirty="0">
                <a:cs typeface="Calibri"/>
              </a:rPr>
              <a:t>​</a:t>
            </a:r>
            <a:endParaRPr lang="en-US" sz="2800" dirty="0"/>
          </a:p>
        </p:txBody>
      </p:sp>
    </p:spTree>
    <p:extLst>
      <p:ext uri="{BB962C8B-B14F-4D97-AF65-F5344CB8AC3E}">
        <p14:creationId xmlns:p14="http://schemas.microsoft.com/office/powerpoint/2010/main" val="2596137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58D44E42-C462-4105-BC86-FE75B4E3C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2">
            <a:extLst>
              <a:ext uri="{FF2B5EF4-FFF2-40B4-BE49-F238E27FC236}">
                <a16:creationId xmlns:a16="http://schemas.microsoft.com/office/drawing/2014/main" id="{C15C2439-4405-42D8-8F8C-6736B4CDA0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241" y="1243862"/>
            <a:ext cx="4105275" cy="290448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3" name="Content Placeholder 2">
            <a:extLst>
              <a:ext uri="{FF2B5EF4-FFF2-40B4-BE49-F238E27FC236}">
                <a16:creationId xmlns:a16="http://schemas.microsoft.com/office/drawing/2014/main" id="{6F1C118A-8023-48A9-8199-37F5C4432B81}"/>
              </a:ext>
            </a:extLst>
          </p:cNvPr>
          <p:cNvSpPr>
            <a:spLocks noGrp="1"/>
          </p:cNvSpPr>
          <p:nvPr>
            <p:ph idx="1"/>
          </p:nvPr>
        </p:nvSpPr>
        <p:spPr>
          <a:xfrm>
            <a:off x="6658044" y="2871982"/>
            <a:ext cx="5006336" cy="3181684"/>
          </a:xfrm>
        </p:spPr>
        <p:txBody>
          <a:bodyPr anchor="t">
            <a:normAutofit/>
          </a:bodyPr>
          <a:lstStyle/>
          <a:p>
            <a:r>
              <a:rPr lang="en-GB" sz="5400" dirty="0"/>
              <a:t>Any Questions? </a:t>
            </a:r>
          </a:p>
        </p:txBody>
      </p:sp>
    </p:spTree>
    <p:extLst>
      <p:ext uri="{BB962C8B-B14F-4D97-AF65-F5344CB8AC3E}">
        <p14:creationId xmlns:p14="http://schemas.microsoft.com/office/powerpoint/2010/main" val="259407636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506</TotalTime>
  <Words>680</Words>
  <Application>Microsoft Macintosh PowerPoint</Application>
  <PresentationFormat>Widescreen</PresentationFormat>
  <Paragraphs>80</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Welcome to ‘OWLS’ Years 5 and 6</vt:lpstr>
      <vt:lpstr>PowerPoint Presentation</vt:lpstr>
      <vt:lpstr>PowerPoint Presentation</vt:lpstr>
      <vt:lpstr>Equipment/ Resources needed</vt:lpstr>
      <vt:lpstr>Homework</vt:lpstr>
      <vt:lpstr>Book Spines: </vt:lpstr>
      <vt:lpstr>English</vt:lpstr>
      <vt:lpstr>Maths</vt:lpstr>
      <vt:lpstr>Science</vt:lpstr>
      <vt:lpstr>RE</vt:lpstr>
      <vt:lpstr>Extra Curricular Sport </vt:lpstr>
      <vt:lpstr>Secondary School Admissions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‘OWLS’ Years  and 6</dc:title>
  <dc:creator>Katy Heyworth</dc:creator>
  <cp:lastModifiedBy>Nicola Draycott</cp:lastModifiedBy>
  <cp:revision>374</cp:revision>
  <dcterms:created xsi:type="dcterms:W3CDTF">2018-09-26T13:51:48Z</dcterms:created>
  <dcterms:modified xsi:type="dcterms:W3CDTF">2025-09-10T20:16:44Z</dcterms:modified>
</cp:coreProperties>
</file>